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93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880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852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645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54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893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198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991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59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47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13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997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28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77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20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056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737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91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97AAAF-6853-471F-AFD8-58A2FC5F3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11" y="243418"/>
            <a:ext cx="11029616" cy="1013800"/>
          </a:xfrm>
        </p:spPr>
        <p:txBody>
          <a:bodyPr>
            <a:normAutofit fontScale="90000"/>
          </a:bodyPr>
          <a:lstStyle/>
          <a:p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4DD4893-B761-49B5-9820-65BDDCBEA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848" y="2527380"/>
            <a:ext cx="9601196" cy="331893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charset="0"/>
              <a:buAutoNum type="arabicPeriod"/>
              <a:defRPr/>
            </a:pPr>
            <a:r>
              <a:rPr lang="hr-HR" dirty="0">
                <a:solidFill>
                  <a:prstClr val="black"/>
                </a:solidFill>
              </a:rPr>
              <a:t>Naziv za podizanje razine mora, potapanje dijelova kopna.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hr-HR" dirty="0">
                <a:solidFill>
                  <a:prstClr val="black"/>
                </a:solidFill>
              </a:rPr>
              <a:t>Organizacija UN-a za obrazovanje i kulturu.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hr-HR" dirty="0">
                <a:solidFill>
                  <a:prstClr val="black"/>
                </a:solidFill>
              </a:rPr>
              <a:t>Zamišljena linija koja razdvaja sljevove. 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hr-HR" dirty="0">
                <a:solidFill>
                  <a:prstClr val="black"/>
                </a:solidFill>
              </a:rPr>
              <a:t>Pojačani razvoj industrije. 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hr-HR" dirty="0">
                <a:solidFill>
                  <a:prstClr val="black"/>
                </a:solidFill>
              </a:rPr>
              <a:t>Rijeka u sjevernoj Dalmaciji, poznata po raftingu. 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hr-HR" dirty="0">
                <a:solidFill>
                  <a:prstClr val="black"/>
                </a:solidFill>
              </a:rPr>
              <a:t>Razarajuće djelovanje mlata valova na obalu.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hr-HR" dirty="0">
                <a:solidFill>
                  <a:prstClr val="black"/>
                </a:solidFill>
              </a:rPr>
              <a:t>Naziv za zimzelenu šikaru sredozemne klime</a:t>
            </a:r>
            <a:endParaRPr lang="hr-HR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885D4DEA-B229-439A-8AC6-4078C35E5592}"/>
              </a:ext>
            </a:extLst>
          </p:cNvPr>
          <p:cNvSpPr/>
          <p:nvPr/>
        </p:nvSpPr>
        <p:spPr>
          <a:xfrm>
            <a:off x="624065" y="1011684"/>
            <a:ext cx="112457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b="1" dirty="0"/>
              <a:t>Odgovori na pitanja i dobit ćeš rješenje za zadani pojam </a:t>
            </a:r>
          </a:p>
        </p:txBody>
      </p:sp>
    </p:spTree>
    <p:extLst>
      <p:ext uri="{BB962C8B-B14F-4D97-AF65-F5344CB8AC3E}">
        <p14:creationId xmlns:p14="http://schemas.microsoft.com/office/powerpoint/2010/main" val="124343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74329C-0ACF-4A79-9856-A77D7B613C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Turizam primorske hrvatske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4B05D6A-28DC-4E24-9521-43F7C371DD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083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6BC31A30-05C5-43B8-A41B-A33113C26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hr-HR" sz="2700" dirty="0"/>
            </a:br>
            <a:br>
              <a:rPr lang="hr-HR" sz="2700" dirty="0"/>
            </a:br>
            <a:br>
              <a:rPr lang="hr-HR" sz="2700" dirty="0"/>
            </a:br>
            <a:r>
              <a:rPr lang="hr-HR" sz="2700" b="1" dirty="0"/>
              <a:t>Primorska Hrvatska – najrazvijenija turistička regija</a:t>
            </a:r>
            <a:br>
              <a:rPr lang="hr-HR" sz="4000" dirty="0"/>
            </a:br>
            <a:br>
              <a:rPr lang="hr-HR" sz="4100" dirty="0"/>
            </a:br>
            <a:endParaRPr lang="hr-HR" sz="41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likovni rezultat za jadransko more">
            <a:extLst>
              <a:ext uri="{FF2B5EF4-FFF2-40B4-BE49-F238E27FC236}">
                <a16:creationId xmlns:a16="http://schemas.microsoft.com/office/drawing/2014/main" id="{ACC53B8B-A8A8-453F-B15B-79F7391D4A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50" b="-1"/>
          <a:stretch/>
        </p:blipFill>
        <p:spPr bwMode="auto">
          <a:xfrm>
            <a:off x="1412683" y="1410208"/>
            <a:ext cx="5278777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E676B6C-6083-4ACF-99D6-4FDCEE971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r>
              <a:rPr lang="hr-HR" dirty="0"/>
              <a:t>Nabroji najvažnije prirodne i društveno geografske čimbenike koji su na to utjecali.</a:t>
            </a:r>
          </a:p>
        </p:txBody>
      </p:sp>
    </p:spTree>
    <p:extLst>
      <p:ext uri="{BB962C8B-B14F-4D97-AF65-F5344CB8AC3E}">
        <p14:creationId xmlns:p14="http://schemas.microsoft.com/office/powerpoint/2010/main" val="348805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1D39ECD8-0E3E-43C1-9E56-3604E9A15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1B592F0F-402B-4FF5-BC6B-00A024655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94" name="Picture 193">
              <a:extLst>
                <a:ext uri="{FF2B5EF4-FFF2-40B4-BE49-F238E27FC236}">
                  <a16:creationId xmlns:a16="http://schemas.microsoft.com/office/drawing/2014/main" id="{8EF0DA20-3B85-45BF-BA3A-BFB1E8447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8777C3F1-A465-43B3-85B0-DD54F9F15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1DB29FDA-E291-482E-AAF5-3E0C5C321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id="{00024A88-E45C-43D3-B94F-346AF518B1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B51854AF-EF56-4D6A-AE57-F0032F376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564" y="982132"/>
            <a:ext cx="4561069" cy="1416721"/>
          </a:xfrm>
        </p:spPr>
        <p:txBody>
          <a:bodyPr>
            <a:normAutofit/>
          </a:bodyPr>
          <a:lstStyle/>
          <a:p>
            <a:r>
              <a:rPr lang="hr-HR" sz="4000" dirty="0"/>
              <a:t>Prirodne pretpostavke:</a:t>
            </a:r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DFBD34B5-7777-4A8A-8ED2-97A4A3C27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39418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847E50D5-EA87-4203-B283-71E0FA862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556932"/>
            <a:ext cx="4567427" cy="3318936"/>
          </a:xfrm>
        </p:spPr>
        <p:txBody>
          <a:bodyPr>
            <a:normAutofit/>
          </a:bodyPr>
          <a:lstStyle/>
          <a:p>
            <a:endParaRPr lang="hr-HR" sz="1800" dirty="0"/>
          </a:p>
          <a:p>
            <a:endParaRPr lang="en-US" sz="1800" dirty="0"/>
          </a:p>
        </p:txBody>
      </p:sp>
      <p:pic>
        <p:nvPicPr>
          <p:cNvPr id="4" name="Picture 6" descr="Slikovni rezultat za primorski bor">
            <a:extLst>
              <a:ext uri="{FF2B5EF4-FFF2-40B4-BE49-F238E27FC236}">
                <a16:creationId xmlns:a16="http://schemas.microsoft.com/office/drawing/2014/main" id="{02CB6664-8E70-4F15-8658-BC75ECF92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0" r="17228" b="-1"/>
          <a:stretch/>
        </p:blipFill>
        <p:spPr bwMode="auto">
          <a:xfrm>
            <a:off x="6093447" y="821175"/>
            <a:ext cx="2584054" cy="249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" name="Rectangle 198">
            <a:extLst>
              <a:ext uri="{FF2B5EF4-FFF2-40B4-BE49-F238E27FC236}">
                <a16:creationId xmlns:a16="http://schemas.microsoft.com/office/drawing/2014/main" id="{018F8D27-BFDB-4BF9-A512-FF930275B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5486" y="821175"/>
            <a:ext cx="2510350" cy="24945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Slikovni rezultat za np krka">
            <a:extLst>
              <a:ext uri="{FF2B5EF4-FFF2-40B4-BE49-F238E27FC236}">
                <a16:creationId xmlns:a16="http://schemas.microsoft.com/office/drawing/2014/main" id="{A3743CA5-08DA-4847-ADD0-0F2D1A438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4" r="15321" b="2"/>
          <a:stretch/>
        </p:blipFill>
        <p:spPr bwMode="auto">
          <a:xfrm>
            <a:off x="8855486" y="821175"/>
            <a:ext cx="2510350" cy="249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likovni rezultat za razvedena obala">
            <a:extLst>
              <a:ext uri="{FF2B5EF4-FFF2-40B4-BE49-F238E27FC236}">
                <a16:creationId xmlns:a16="http://schemas.microsoft.com/office/drawing/2014/main" id="{20EEEF6F-ECD6-4A98-9B28-FC75FCC16A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8" r="-2" b="1995"/>
          <a:stretch/>
        </p:blipFill>
        <p:spPr bwMode="auto">
          <a:xfrm>
            <a:off x="6093448" y="3453833"/>
            <a:ext cx="5264080" cy="247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550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62C253-1215-43EE-B286-D80401735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/>
              <a:t>Društvena osnova razvoja turizma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8A8E6E8-FF4B-440E-A747-F2219A0EA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613030" cy="3318936"/>
          </a:xfrm>
        </p:spPr>
        <p:txBody>
          <a:bodyPr>
            <a:normAutofit/>
          </a:bodyPr>
          <a:lstStyle/>
          <a:p>
            <a:endParaRPr lang="hr-HR" sz="1800" dirty="0"/>
          </a:p>
          <a:p>
            <a:endParaRPr lang="hr-HR" sz="1800" dirty="0"/>
          </a:p>
        </p:txBody>
      </p:sp>
      <p:pic>
        <p:nvPicPr>
          <p:cNvPr id="3074" name="Picture 2" descr="Slikovni rezultat za moreška">
            <a:extLst>
              <a:ext uri="{FF2B5EF4-FFF2-40B4-BE49-F238E27FC236}">
                <a16:creationId xmlns:a16="http://schemas.microsoft.com/office/drawing/2014/main" id="{E1B8B4AF-31A5-4595-95D8-1E56634917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" b="5296"/>
          <a:stretch/>
        </p:blipFill>
        <p:spPr bwMode="auto">
          <a:xfrm>
            <a:off x="6286394" y="2690282"/>
            <a:ext cx="2221443" cy="149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likovni rezultat za sinjska gospa">
            <a:extLst>
              <a:ext uri="{FF2B5EF4-FFF2-40B4-BE49-F238E27FC236}">
                <a16:creationId xmlns:a16="http://schemas.microsoft.com/office/drawing/2014/main" id="{08D62312-53E8-44AE-B03A-D31894C43B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9" r="-2" b="17547"/>
          <a:stretch/>
        </p:blipFill>
        <p:spPr bwMode="auto">
          <a:xfrm>
            <a:off x="6290101" y="4279465"/>
            <a:ext cx="2221443" cy="151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likovni rezultat za crkva svetog donata">
            <a:extLst>
              <a:ext uri="{FF2B5EF4-FFF2-40B4-BE49-F238E27FC236}">
                <a16:creationId xmlns:a16="http://schemas.microsoft.com/office/drawing/2014/main" id="{E6FCE828-689B-4D9E-8106-32EEE24DFB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6" b="4"/>
          <a:stretch/>
        </p:blipFill>
        <p:spPr bwMode="auto">
          <a:xfrm>
            <a:off x="8589680" y="2690282"/>
            <a:ext cx="2306917" cy="310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27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CE3CF6E5-ACB8-4D02-8624-B3CEBD5A9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100"/>
              <a:t>Na prostoru Primorske Hrvatske izdvaja se nekoliko turističkih regija. To su: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AAA13356-2A47-45BB-9AE6-5546D0A10A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1" b="-2"/>
          <a:stretch/>
        </p:blipFill>
        <p:spPr bwMode="auto">
          <a:xfrm>
            <a:off x="1067369" y="1527654"/>
            <a:ext cx="5278777" cy="3858780"/>
          </a:xfrm>
          <a:prstGeom prst="rect">
            <a:avLst/>
          </a:prstGeom>
          <a:noFill/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C5E79C-8D31-4E6B-A711-26FA20382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hr-HR" dirty="0"/>
              <a:t>1.________________</a:t>
            </a:r>
          </a:p>
          <a:p>
            <a:r>
              <a:rPr lang="hr-HR" dirty="0"/>
              <a:t>2.________________</a:t>
            </a:r>
          </a:p>
          <a:p>
            <a:r>
              <a:rPr lang="hr-HR" dirty="0"/>
              <a:t>3.________________</a:t>
            </a:r>
          </a:p>
          <a:p>
            <a:r>
              <a:rPr lang="hr-HR" dirty="0"/>
              <a:t>4.________________</a:t>
            </a:r>
          </a:p>
          <a:p>
            <a:r>
              <a:rPr lang="hr-HR" dirty="0"/>
              <a:t>5.________________</a:t>
            </a:r>
            <a:endParaRPr lang="en-US" dirty="0"/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ED28F847-5D2C-418F-B107-4353FFB14923}"/>
              </a:ext>
            </a:extLst>
          </p:cNvPr>
          <p:cNvSpPr/>
          <p:nvPr/>
        </p:nvSpPr>
        <p:spPr>
          <a:xfrm>
            <a:off x="1220861" y="2372595"/>
            <a:ext cx="754601" cy="7767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7BF18833-A8A4-4914-9EE2-EAF216516A6C}"/>
              </a:ext>
            </a:extLst>
          </p:cNvPr>
          <p:cNvSpPr/>
          <p:nvPr/>
        </p:nvSpPr>
        <p:spPr>
          <a:xfrm>
            <a:off x="1787925" y="2641571"/>
            <a:ext cx="795549" cy="9108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id="{7D4C48E3-A1DC-4903-B867-309176B9FBA1}"/>
              </a:ext>
            </a:extLst>
          </p:cNvPr>
          <p:cNvSpPr/>
          <p:nvPr/>
        </p:nvSpPr>
        <p:spPr>
          <a:xfrm>
            <a:off x="2272684" y="3386349"/>
            <a:ext cx="877516" cy="9108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Elipsa 21">
            <a:extLst>
              <a:ext uri="{FF2B5EF4-FFF2-40B4-BE49-F238E27FC236}">
                <a16:creationId xmlns:a16="http://schemas.microsoft.com/office/drawing/2014/main" id="{46C126EF-2481-4931-83C6-30A85F487DD8}"/>
              </a:ext>
            </a:extLst>
          </p:cNvPr>
          <p:cNvSpPr/>
          <p:nvPr/>
        </p:nvSpPr>
        <p:spPr>
          <a:xfrm>
            <a:off x="2991775" y="3857655"/>
            <a:ext cx="1085419" cy="10502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Elipsa 22">
            <a:extLst>
              <a:ext uri="{FF2B5EF4-FFF2-40B4-BE49-F238E27FC236}">
                <a16:creationId xmlns:a16="http://schemas.microsoft.com/office/drawing/2014/main" id="{725F7A30-4BF9-46CC-B5DD-3C0362A6B561}"/>
              </a:ext>
            </a:extLst>
          </p:cNvPr>
          <p:cNvSpPr/>
          <p:nvPr/>
        </p:nvSpPr>
        <p:spPr>
          <a:xfrm>
            <a:off x="3994952" y="4465469"/>
            <a:ext cx="826980" cy="8849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1697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3BDF4AE-4938-4E28-B232-7B29E73AB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br>
              <a:rPr lang="hr-HR" sz="2800" dirty="0">
                <a:solidFill>
                  <a:srgbClr val="262626"/>
                </a:solidFill>
              </a:rPr>
            </a:br>
            <a:endParaRPr lang="hr-HR" sz="2800" dirty="0">
              <a:solidFill>
                <a:srgbClr val="262626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E702B2-EC1A-428C-88FC-8C5442EF4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2430471"/>
            <a:ext cx="2835464" cy="3552039"/>
          </a:xfrm>
        </p:spPr>
        <p:txBody>
          <a:bodyPr>
            <a:normAutofit/>
          </a:bodyPr>
          <a:lstStyle/>
          <a:p>
            <a:r>
              <a:rPr lang="hr-HR" sz="1800" dirty="0">
                <a:solidFill>
                  <a:srgbClr val="262626"/>
                </a:solidFill>
              </a:rPr>
              <a:t>Prema priloženoj tablici noćenja odredi za svako mjesto kojoj turističkoj regiji pripada.</a:t>
            </a:r>
          </a:p>
          <a:p>
            <a:r>
              <a:rPr lang="hr-HR" sz="1800" dirty="0">
                <a:solidFill>
                  <a:srgbClr val="262626"/>
                </a:solidFill>
              </a:rPr>
              <a:t>Što možeš uočiti, koja je </a:t>
            </a:r>
            <a:r>
              <a:rPr lang="hr-HR" sz="1800" dirty="0" err="1">
                <a:solidFill>
                  <a:srgbClr val="262626"/>
                </a:solidFill>
              </a:rPr>
              <a:t>turističa</a:t>
            </a:r>
            <a:r>
              <a:rPr lang="hr-HR" sz="1800" dirty="0">
                <a:solidFill>
                  <a:srgbClr val="262626"/>
                </a:solidFill>
              </a:rPr>
              <a:t> regija najrazvijenija?</a:t>
            </a:r>
            <a:endParaRPr lang="en-US" sz="1800" dirty="0">
              <a:solidFill>
                <a:srgbClr val="262626"/>
              </a:solidFill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E87A5564-DD14-48FB-81BA-CA4F41D71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954" y="609602"/>
            <a:ext cx="4581953" cy="558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21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03E8C8A2-D2DA-42F8-84AA-AC5AB425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9A5D1FE1-4883-49B4-AD3E-D0A3F8DCE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F829EAE-7CB1-410F-BAF1-55BD6DC24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4EA5F8CE-974F-4443-AB3C-4799C332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4075D0C-1739-4729-A5C8-5C5707A94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DFD28A6-39F3-425F-8050-E5BF1B45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Slikovni rezultat za nautički turizam">
            <a:extLst>
              <a:ext uri="{FF2B5EF4-FFF2-40B4-BE49-F238E27FC236}">
                <a16:creationId xmlns:a16="http://schemas.microsoft.com/office/drawing/2014/main" id="{2621B3EA-C058-4E7A-AC32-8AACC03C0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C9D262D4-AE8B-4620-949A-609FC366F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6">
              <a:alphaModFix amt="8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605853C-E63A-49E2-84A4-4B7DD77A5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500549F-5B68-400C-A605-BDF102BDB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84" name="Rounded Rectangle 17">
              <a:extLst>
                <a:ext uri="{FF2B5EF4-FFF2-40B4-BE49-F238E27FC236}">
                  <a16:creationId xmlns:a16="http://schemas.microsoft.com/office/drawing/2014/main" id="{CE12C213-76C6-4953-849D-69BD0C074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85D5C439-F0A9-41AB-BF38-FB38EB00B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86" name="Rounded Rectangle 20">
              <a:extLst>
                <a:ext uri="{FF2B5EF4-FFF2-40B4-BE49-F238E27FC236}">
                  <a16:creationId xmlns:a16="http://schemas.microsoft.com/office/drawing/2014/main" id="{CE714C63-2EB2-4CE0-8982-994E7A37A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CE568286-7D0B-4E62-BC33-A99A0FD74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D3784AE5-C7B0-4976-A157-6D0EC91C4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5000"/>
            </a:br>
            <a:endParaRPr lang="en-US" sz="50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966C5BA-B198-48FB-AEBA-3F8D90D23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398" y="3657597"/>
            <a:ext cx="6815669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100">
                <a:solidFill>
                  <a:schemeClr val="tx1"/>
                </a:solidFill>
              </a:rPr>
              <a:t>Istraži kakav je to nautički turizam i u kojim bi dijelovima Primorske Hrvatske bio najrazvijeniji.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E22DAF0-5C05-4D01-A6C7-283266577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959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440FBE6-72B7-43D4-A8EB-FDBC35FE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47B8492-BC4D-4046-B35A-C38E03494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47264A7B-BD07-443B-B4AE-B7D112274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D9B85B4-ACC6-412B-BC6B-2163BCCDF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17D5E57D-F913-44D3-9AF3-FCDFAE64F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BCF01E4E-4102-455A-BC41-D5F848B94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0651CA7F-0DF8-4E85-935B-A8D59E959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br>
              <a:rPr lang="hr-HR" sz="2400" dirty="0"/>
            </a:br>
            <a:endParaRPr lang="hr-HR" sz="2400" dirty="0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6652DC1-CA18-4263-AC06-BAB0B05EC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5D80DBE-4AA9-48F4-BED0-B395E741E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pPr algn="ctr"/>
            <a:r>
              <a:rPr lang="hr-HR" sz="2000" dirty="0"/>
              <a:t>Istraži na koji je način turizam utjecao na preporod nekadašnjih malih ribarskih naselja na obali Jadranskog mora poput Vodica.</a:t>
            </a:r>
            <a:endParaRPr lang="en-US" sz="2000" dirty="0"/>
          </a:p>
        </p:txBody>
      </p:sp>
      <p:pic>
        <p:nvPicPr>
          <p:cNvPr id="5124" name="Picture 4" descr="Slikovni rezultat za vodice">
            <a:extLst>
              <a:ext uri="{FF2B5EF4-FFF2-40B4-BE49-F238E27FC236}">
                <a16:creationId xmlns:a16="http://schemas.microsoft.com/office/drawing/2014/main" id="{30EC0B46-BD0E-4967-B0F5-F92D40D07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 r="24358" b="2"/>
          <a:stretch/>
        </p:blipFill>
        <p:spPr bwMode="auto">
          <a:xfrm>
            <a:off x="5418668" y="982131"/>
            <a:ext cx="5469466" cy="4893735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2537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190</Words>
  <Application>Microsoft Office PowerPoint</Application>
  <PresentationFormat>Široki zaslon</PresentationFormat>
  <Paragraphs>28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Organski</vt:lpstr>
      <vt:lpstr>            </vt:lpstr>
      <vt:lpstr>Turizam primorske hrvatske</vt:lpstr>
      <vt:lpstr>   Primorska Hrvatska – najrazvijenija turistička regija  </vt:lpstr>
      <vt:lpstr>Prirodne pretpostavke:</vt:lpstr>
      <vt:lpstr>Društvena osnova razvoja turizma</vt:lpstr>
      <vt:lpstr>Na prostoru Primorske Hrvatske izdvaja se nekoliko turističkih regija. To su: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</dc:title>
  <dc:creator>Dražen Rečić</dc:creator>
  <cp:lastModifiedBy>Dražen Rečić</cp:lastModifiedBy>
  <cp:revision>1</cp:revision>
  <dcterms:created xsi:type="dcterms:W3CDTF">2020-03-18T09:53:52Z</dcterms:created>
  <dcterms:modified xsi:type="dcterms:W3CDTF">2020-03-18T09:55:53Z</dcterms:modified>
</cp:coreProperties>
</file>