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2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C9CC99-3529-4980-893C-B5D341C397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600" dirty="0"/>
              <a:t>Države </a:t>
            </a:r>
            <a:r>
              <a:rPr lang="hr-HR" sz="6600" dirty="0" err="1"/>
              <a:t>Pirenejskog</a:t>
            </a:r>
            <a:r>
              <a:rPr lang="hr-HR" sz="6600" dirty="0"/>
              <a:t> poluotoka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0F8D1EA-8253-4A2D-A986-5286CA2AA4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2197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032" name="Rectangle 140">
            <a:extLst>
              <a:ext uri="{FF2B5EF4-FFF2-40B4-BE49-F238E27FC236}">
                <a16:creationId xmlns:a16="http://schemas.microsoft.com/office/drawing/2014/main" id="{26EA85A4-38E9-4E5F-98C1-DC84DE0A3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6">
            <a:extLst>
              <a:ext uri="{FF2B5EF4-FFF2-40B4-BE49-F238E27FC236}">
                <a16:creationId xmlns:a16="http://schemas.microsoft.com/office/drawing/2014/main" id="{0852F2F7-25A7-4AB6-946A-0E98BBEBC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DF3EDCD-FDA7-46ED-B55C-40159EAF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2" y="1480930"/>
            <a:ext cx="530113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6600" cap="all" dirty="0"/>
            </a:br>
            <a:endParaRPr lang="en-US" sz="6600" cap="all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580232-13F6-4F96-BB8B-B8EFCE00A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524" y="4804850"/>
            <a:ext cx="5284876" cy="10862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dirty="0" err="1">
                <a:solidFill>
                  <a:schemeClr val="tx1">
                    <a:lumMod val="95000"/>
                  </a:schemeClr>
                </a:solidFill>
              </a:rPr>
              <a:t>Razvijena</a:t>
            </a: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95000"/>
                  </a:schemeClr>
                </a:solidFill>
              </a:rPr>
              <a:t>industrija</a:t>
            </a: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en-US" sz="2300" dirty="0" err="1">
                <a:solidFill>
                  <a:schemeClr val="tx1">
                    <a:lumMod val="95000"/>
                  </a:schemeClr>
                </a:solidFill>
              </a:rPr>
              <a:t>automobilska</a:t>
            </a: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</a:schemeClr>
                </a:solidFill>
              </a:rPr>
              <a:t>prehrambena</a:t>
            </a: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US" sz="2300" dirty="0" err="1">
                <a:solidFill>
                  <a:schemeClr val="tx1">
                    <a:lumMod val="95000"/>
                  </a:schemeClr>
                </a:solidFill>
              </a:rPr>
              <a:t>tekstilna</a:t>
            </a: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hr-HR" sz="2300" dirty="0">
                <a:solidFill>
                  <a:schemeClr val="tx1">
                    <a:lumMod val="95000"/>
                  </a:schemeClr>
                </a:solidFill>
              </a:rPr>
              <a:t>…</a:t>
            </a:r>
            <a:endParaRPr lang="en-US" sz="23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8" name="Picture 4" descr="Slikovni rezultat za zara">
            <a:extLst>
              <a:ext uri="{FF2B5EF4-FFF2-40B4-BE49-F238E27FC236}">
                <a16:creationId xmlns:a16="http://schemas.microsoft.com/office/drawing/2014/main" id="{9E09D158-73D5-4F64-90E5-4193B08EE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5748" y="746449"/>
            <a:ext cx="4047739" cy="260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likovni rezultat za seat">
            <a:extLst>
              <a:ext uri="{FF2B5EF4-FFF2-40B4-BE49-F238E27FC236}">
                <a16:creationId xmlns:a16="http://schemas.microsoft.com/office/drawing/2014/main" id="{5B8AD2A8-6835-4897-AC09-28D6438DC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5748" y="3509434"/>
            <a:ext cx="4322785" cy="236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922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na otvorenom, zgrada, ljudi, gomila&#10;&#10;Opis je automatski generiran">
            <a:extLst>
              <a:ext uri="{FF2B5EF4-FFF2-40B4-BE49-F238E27FC236}">
                <a16:creationId xmlns:a16="http://schemas.microsoft.com/office/drawing/2014/main" id="{D382555A-46EC-4C01-AAB9-31E53075C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58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F85BE20-9DFC-454B-975B-597B4DD21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9" y="2185352"/>
            <a:ext cx="4891887" cy="1025935"/>
          </a:xfrm>
        </p:spPr>
        <p:txBody>
          <a:bodyPr anchor="ctr">
            <a:normAutofit/>
          </a:bodyPr>
          <a:lstStyle/>
          <a:p>
            <a:br>
              <a:rPr lang="hr-HR" sz="3300"/>
            </a:br>
            <a:endParaRPr lang="hr-HR" sz="33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BAA1AC-B9ED-4605-98CF-156B44004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9" y="3211287"/>
            <a:ext cx="4891887" cy="2068284"/>
          </a:xfrm>
        </p:spPr>
        <p:txBody>
          <a:bodyPr>
            <a:normAutofit/>
          </a:bodyPr>
          <a:lstStyle/>
          <a:p>
            <a:r>
              <a:rPr lang="hr-HR" dirty="0"/>
              <a:t>Turistička velesila</a:t>
            </a:r>
          </a:p>
        </p:txBody>
      </p:sp>
    </p:spTree>
    <p:extLst>
      <p:ext uri="{BB962C8B-B14F-4D97-AF65-F5344CB8AC3E}">
        <p14:creationId xmlns:p14="http://schemas.microsoft.com/office/powerpoint/2010/main" val="3755703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72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344CED7-98CA-4452-BD42-6BC216A9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4" y="3665054"/>
            <a:ext cx="7118268" cy="1048459"/>
          </a:xfrm>
        </p:spPr>
        <p:txBody>
          <a:bodyPr anchor="ctr">
            <a:normAutofit/>
          </a:bodyPr>
          <a:lstStyle/>
          <a:p>
            <a:r>
              <a:rPr lang="hr-HR" b="1" dirty="0"/>
              <a:t>Portugal</a:t>
            </a:r>
          </a:p>
        </p:txBody>
      </p:sp>
      <p:pic>
        <p:nvPicPr>
          <p:cNvPr id="6" name="Picture 4" descr="Slikovni rezultat za magellan">
            <a:extLst>
              <a:ext uri="{FF2B5EF4-FFF2-40B4-BE49-F238E27FC236}">
                <a16:creationId xmlns:a16="http://schemas.microsoft.com/office/drawing/2014/main" id="{1C34717F-3B70-41A7-BC47-9A63FB613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" r="19865" b="2"/>
          <a:stretch/>
        </p:blipFill>
        <p:spPr bwMode="auto">
          <a:xfrm>
            <a:off x="636037" y="1120458"/>
            <a:ext cx="2673653" cy="23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Freeform: Shape 74">
            <a:extLst>
              <a:ext uri="{FF2B5EF4-FFF2-40B4-BE49-F238E27FC236}">
                <a16:creationId xmlns:a16="http://schemas.microsoft.com/office/drawing/2014/main" id="{00106F80-B138-4C27-AEAE-350D5506E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611062" y="710273"/>
            <a:ext cx="2308583" cy="2084882"/>
          </a:xfrm>
          <a:custGeom>
            <a:avLst/>
            <a:gdLst>
              <a:gd name="connsiteX0" fmla="*/ 462 w 2308583"/>
              <a:gd name="connsiteY0" fmla="*/ 2084882 h 2084882"/>
              <a:gd name="connsiteX1" fmla="*/ 2308583 w 2308583"/>
              <a:gd name="connsiteY1" fmla="*/ 2084882 h 2084882"/>
              <a:gd name="connsiteX2" fmla="*/ 2308583 w 2308583"/>
              <a:gd name="connsiteY2" fmla="*/ 0 h 2084882"/>
              <a:gd name="connsiteX3" fmla="*/ 2022607 w 2308583"/>
              <a:gd name="connsiteY3" fmla="*/ 0 h 2084882"/>
              <a:gd name="connsiteX4" fmla="*/ 2022607 w 2308583"/>
              <a:gd name="connsiteY4" fmla="*/ 1813955 h 2084882"/>
              <a:gd name="connsiteX5" fmla="*/ 0 w 2308583"/>
              <a:gd name="connsiteY5" fmla="*/ 1813023 h 2084882"/>
              <a:gd name="connsiteX6" fmla="*/ 462 w 2308583"/>
              <a:gd name="connsiteY6" fmla="*/ 2084882 h 208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2084882">
                <a:moveTo>
                  <a:pt x="462" y="2084882"/>
                </a:moveTo>
                <a:lnTo>
                  <a:pt x="2308583" y="2084882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1813955"/>
                </a:lnTo>
                <a:lnTo>
                  <a:pt x="0" y="1813023"/>
                </a:lnTo>
                <a:cubicBezTo>
                  <a:pt x="923" y="1906853"/>
                  <a:pt x="-462" y="1991052"/>
                  <a:pt x="462" y="2084882"/>
                </a:cubicBezTo>
                <a:close/>
              </a:path>
            </a:pathLst>
          </a:cu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 descr="Slikovni rezultat za portugal">
            <a:extLst>
              <a:ext uri="{FF2B5EF4-FFF2-40B4-BE49-F238E27FC236}">
                <a16:creationId xmlns:a16="http://schemas.microsoft.com/office/drawing/2014/main" id="{A2C57F75-29B6-4525-9AD8-8229A970A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r="20661" b="-1"/>
          <a:stretch/>
        </p:blipFill>
        <p:spPr bwMode="auto">
          <a:xfrm>
            <a:off x="4538008" y="701818"/>
            <a:ext cx="3139208" cy="27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zervirano mjesto sadržaja 4" descr="Slika na kojoj se prikazuje luka, na otvorenom, zgrada, scena&#10;&#10;Opis je automatski generiran">
            <a:extLst>
              <a:ext uri="{FF2B5EF4-FFF2-40B4-BE49-F238E27FC236}">
                <a16:creationId xmlns:a16="http://schemas.microsoft.com/office/drawing/2014/main" id="{0993B026-9352-4590-83D7-6F5AAEB7D3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66" r="2" b="2"/>
          <a:stretch/>
        </p:blipFill>
        <p:spPr>
          <a:xfrm>
            <a:off x="8708838" y="849271"/>
            <a:ext cx="3020596" cy="2089508"/>
          </a:xfrm>
          <a:prstGeom prst="rect">
            <a:avLst/>
          </a:prstGeom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ABC7F38-C8B8-4C20-82BE-82A52FF9C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292517" y="1071683"/>
            <a:ext cx="2308583" cy="2379788"/>
          </a:xfrm>
          <a:custGeom>
            <a:avLst/>
            <a:gdLst>
              <a:gd name="connsiteX0" fmla="*/ 2308583 w 2308583"/>
              <a:gd name="connsiteY0" fmla="*/ 0 h 2379788"/>
              <a:gd name="connsiteX1" fmla="*/ 2022607 w 2308583"/>
              <a:gd name="connsiteY1" fmla="*/ 0 h 2379788"/>
              <a:gd name="connsiteX2" fmla="*/ 2022607 w 2308583"/>
              <a:gd name="connsiteY2" fmla="*/ 2108861 h 2379788"/>
              <a:gd name="connsiteX3" fmla="*/ 0 w 2308583"/>
              <a:gd name="connsiteY3" fmla="*/ 2107929 h 2379788"/>
              <a:gd name="connsiteX4" fmla="*/ 462 w 2308583"/>
              <a:gd name="connsiteY4" fmla="*/ 2379788 h 2379788"/>
              <a:gd name="connsiteX5" fmla="*/ 2308583 w 2308583"/>
              <a:gd name="connsiteY5" fmla="*/ 2379788 h 237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379788">
                <a:moveTo>
                  <a:pt x="2308583" y="0"/>
                </a:moveTo>
                <a:lnTo>
                  <a:pt x="2022607" y="0"/>
                </a:lnTo>
                <a:lnTo>
                  <a:pt x="2022607" y="2108861"/>
                </a:lnTo>
                <a:lnTo>
                  <a:pt x="0" y="2107929"/>
                </a:lnTo>
                <a:cubicBezTo>
                  <a:pt x="923" y="2201759"/>
                  <a:pt x="-462" y="2285958"/>
                  <a:pt x="462" y="2379788"/>
                </a:cubicBezTo>
                <a:lnTo>
                  <a:pt x="2308583" y="2379788"/>
                </a:lnTo>
                <a:close/>
              </a:path>
            </a:pathLst>
          </a:cu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28" name="Content Placeholder 1029">
            <a:extLst>
              <a:ext uri="{FF2B5EF4-FFF2-40B4-BE49-F238E27FC236}">
                <a16:creationId xmlns:a16="http://schemas.microsoft.com/office/drawing/2014/main" id="{5B9DF72F-24BB-4EAD-B485-837A5526D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4735983"/>
            <a:ext cx="7118268" cy="1538527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en-US" dirty="0"/>
          </a:p>
        </p:txBody>
      </p:sp>
      <p:pic>
        <p:nvPicPr>
          <p:cNvPr id="7" name="Picture 6" descr="Slikovni rezultat za ronaldo">
            <a:extLst>
              <a:ext uri="{FF2B5EF4-FFF2-40B4-BE49-F238E27FC236}">
                <a16:creationId xmlns:a16="http://schemas.microsoft.com/office/drawing/2014/main" id="{94FC81DF-5A82-41B0-9009-678650E2F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6688" y="3592287"/>
            <a:ext cx="1784898" cy="268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D8968742-1D40-4F6B-9272-064FD163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0486" y="6453386"/>
            <a:ext cx="573314" cy="404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1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A32812-058F-4A88-9490-BB33228C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4C7CC1-B852-4DBD-ADAE-CFA02E3F9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r>
              <a:rPr lang="hr-HR" dirty="0"/>
              <a:t>Na obalama Atlantskog oceana</a:t>
            </a:r>
          </a:p>
          <a:p>
            <a:r>
              <a:rPr lang="hr-HR" dirty="0"/>
              <a:t>Otočna skupina Azori</a:t>
            </a:r>
          </a:p>
          <a:p>
            <a:r>
              <a:rPr lang="hr-HR" dirty="0"/>
              <a:t>Otok Madeira</a:t>
            </a: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3FEBC0B7-C705-498A-8BBD-DA53F0502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313" y="645106"/>
            <a:ext cx="5687775" cy="5247747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DAAA7B19-5798-4171-ACA7-0953C03408DC}"/>
              </a:ext>
            </a:extLst>
          </p:cNvPr>
          <p:cNvSpPr/>
          <p:nvPr/>
        </p:nvSpPr>
        <p:spPr>
          <a:xfrm>
            <a:off x="5042516" y="1957526"/>
            <a:ext cx="2291005" cy="194864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A6973FA9-5138-4C85-B606-1F6B06455C76}"/>
              </a:ext>
            </a:extLst>
          </p:cNvPr>
          <p:cNvSpPr/>
          <p:nvPr/>
        </p:nvSpPr>
        <p:spPr>
          <a:xfrm>
            <a:off x="5846537" y="4122718"/>
            <a:ext cx="1855433" cy="155359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24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DCF1CFD-643B-411D-A600-2C44C0D7C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4" y="3897087"/>
            <a:ext cx="7417207" cy="838898"/>
          </a:xfrm>
        </p:spPr>
        <p:txBody>
          <a:bodyPr anchor="ctr">
            <a:normAutofit/>
          </a:bodyPr>
          <a:lstStyle/>
          <a:p>
            <a:br>
              <a:rPr lang="hr-HR" sz="2500"/>
            </a:br>
            <a:endParaRPr lang="hr-HR" sz="250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0E2AEF9-3220-4407-B76B-1B6E3952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5484"/>
            <a:ext cx="3860771" cy="293214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8780788-2788-433A-AF97-E43276C3C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449" y="819392"/>
            <a:ext cx="3547872" cy="2624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Slikovni rezultat za bartolomeu dias">
            <a:extLst>
              <a:ext uri="{FF2B5EF4-FFF2-40B4-BE49-F238E27FC236}">
                <a16:creationId xmlns:a16="http://schemas.microsoft.com/office/drawing/2014/main" id="{01EB5F5D-F22B-424D-B45F-1E8211B67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814" y="983984"/>
            <a:ext cx="1719142" cy="22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2CAFBD32-D3B9-4AA1-8A52-E7788A955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7885" y="5769"/>
            <a:ext cx="4332545" cy="31316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E9D7A95-3BA1-4498-B477-BC00DF3E7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2477" y="158823"/>
            <a:ext cx="4023360" cy="28254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likovni rezultat za magellan">
            <a:extLst>
              <a:ext uri="{FF2B5EF4-FFF2-40B4-BE49-F238E27FC236}">
                <a16:creationId xmlns:a16="http://schemas.microsoft.com/office/drawing/2014/main" id="{3343FE7E-C5E9-46CA-9096-D2A938832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0607" y="317646"/>
            <a:ext cx="3637099" cy="24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DBFD3A-8773-46F5-A984-DB833F246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4849005"/>
            <a:ext cx="7417207" cy="1508251"/>
          </a:xfrm>
        </p:spPr>
        <p:txBody>
          <a:bodyPr>
            <a:normAutofit/>
          </a:bodyPr>
          <a:lstStyle/>
          <a:p>
            <a:r>
              <a:rPr lang="hr-HR" dirty="0"/>
              <a:t>Kolonijalna velesila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7B1FFF1B-D8E7-43C1-963D-013BA4049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7571" y="664555"/>
            <a:ext cx="3429000" cy="505485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4053449B-81E3-446A-8BFF-57A5EE88F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23019" y="814543"/>
            <a:ext cx="3118104" cy="4754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Slikovni rezultat za vasco da gama">
            <a:extLst>
              <a:ext uri="{FF2B5EF4-FFF2-40B4-BE49-F238E27FC236}">
                <a16:creationId xmlns:a16="http://schemas.microsoft.com/office/drawing/2014/main" id="{11BAB5AA-77D1-4D1B-8DDF-6FF82E40E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3040" y="1155857"/>
            <a:ext cx="2788920" cy="406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CDABAAE2-0779-4148-96EB-2C0307942EDA}"/>
              </a:ext>
            </a:extLst>
          </p:cNvPr>
          <p:cNvSpPr txBox="1"/>
          <p:nvPr/>
        </p:nvSpPr>
        <p:spPr>
          <a:xfrm>
            <a:off x="156449" y="3897087"/>
            <a:ext cx="3547872" cy="36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Bartolomeo</a:t>
            </a:r>
            <a:r>
              <a:rPr lang="hr-HR" dirty="0"/>
              <a:t> </a:t>
            </a:r>
            <a:r>
              <a:rPr lang="hr-HR" dirty="0" err="1"/>
              <a:t>Dias</a:t>
            </a:r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B572E52-6A73-4107-B712-A538971E6827}"/>
              </a:ext>
            </a:extLst>
          </p:cNvPr>
          <p:cNvSpPr txBox="1"/>
          <p:nvPr/>
        </p:nvSpPr>
        <p:spPr>
          <a:xfrm>
            <a:off x="4312477" y="3443720"/>
            <a:ext cx="386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Ferdinand Magellan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7DABF2A-C5AA-4FE5-B147-2986F0394DA5}"/>
              </a:ext>
            </a:extLst>
          </p:cNvPr>
          <p:cNvSpPr txBox="1"/>
          <p:nvPr/>
        </p:nvSpPr>
        <p:spPr>
          <a:xfrm>
            <a:off x="8913877" y="5994400"/>
            <a:ext cx="312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Vasco da Gama</a:t>
            </a:r>
          </a:p>
        </p:txBody>
      </p:sp>
    </p:spTree>
    <p:extLst>
      <p:ext uri="{BB962C8B-B14F-4D97-AF65-F5344CB8AC3E}">
        <p14:creationId xmlns:p14="http://schemas.microsoft.com/office/powerpoint/2010/main" val="157239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C83806-F5EA-4843-AF15-3A81EE75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>
            <a:normAutofit/>
          </a:bodyPr>
          <a:lstStyle/>
          <a:p>
            <a:br>
              <a:rPr lang="hr-HR" dirty="0"/>
            </a:br>
            <a:endParaRPr lang="hr-H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Slik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3AD82CB0-88ED-4D6E-A35D-404884FCF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35" y="645106"/>
            <a:ext cx="5274117" cy="5247747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82C037-599A-458B-A78A-15B214A30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>
            <a:normAutofit/>
          </a:bodyPr>
          <a:lstStyle/>
          <a:p>
            <a:r>
              <a:rPr lang="hr-HR" dirty="0"/>
              <a:t>Stanovništvo jedne od najvećih svjetskih država priča portugalskim jezikom. O kojoj je državi riječ?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034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3D97C6-63EF-4CA6-B01D-25E2772DC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021EC7C-A403-439D-8716-2E992ED1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br>
              <a:rPr lang="hr-HR" dirty="0"/>
            </a:b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29411DA-13E1-46EC-BEF1-C98E12A1A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21" y="639704"/>
            <a:ext cx="2905498" cy="55778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A4A40B-EDCE-42FC-B189-AEFB4F82E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008B2E-44BB-47E6-8FE9-DC997F7D7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hr-HR" dirty="0"/>
              <a:t>Reljef – sjever gorski, a jug nizinski</a:t>
            </a:r>
          </a:p>
        </p:txBody>
      </p:sp>
    </p:spTree>
    <p:extLst>
      <p:ext uri="{BB962C8B-B14F-4D97-AF65-F5344CB8AC3E}">
        <p14:creationId xmlns:p14="http://schemas.microsoft.com/office/powerpoint/2010/main" val="2846232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na otvorenom, trava, biljka, stablo&#10;&#10;Opis je automatski generiran">
            <a:extLst>
              <a:ext uri="{FF2B5EF4-FFF2-40B4-BE49-F238E27FC236}">
                <a16:creationId xmlns:a16="http://schemas.microsoft.com/office/drawing/2014/main" id="{8032351B-8B87-42DA-9435-C2435514D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33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FE38E50-F30B-4828-ACFC-8799C016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9" y="2185352"/>
            <a:ext cx="4891887" cy="1025935"/>
          </a:xfrm>
        </p:spPr>
        <p:txBody>
          <a:bodyPr anchor="ctr">
            <a:normAutofit/>
          </a:bodyPr>
          <a:lstStyle/>
          <a:p>
            <a:br>
              <a:rPr lang="hr-HR" sz="3300"/>
            </a:br>
            <a:endParaRPr lang="hr-HR" sz="33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D8DBA2-D691-4DD8-A258-02538A10A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9" y="3211287"/>
            <a:ext cx="4891887" cy="2068284"/>
          </a:xfrm>
        </p:spPr>
        <p:txBody>
          <a:bodyPr>
            <a:normAutofit/>
          </a:bodyPr>
          <a:lstStyle/>
          <a:p>
            <a:r>
              <a:rPr lang="hr-HR" dirty="0"/>
              <a:t>Razvijena poljoprivreda: vinova loza, maslina</a:t>
            </a:r>
          </a:p>
          <a:p>
            <a:r>
              <a:rPr lang="hr-HR" dirty="0"/>
              <a:t>Izvoz pluta (hrast plutnjak)</a:t>
            </a:r>
          </a:p>
        </p:txBody>
      </p:sp>
    </p:spTree>
    <p:extLst>
      <p:ext uri="{BB962C8B-B14F-4D97-AF65-F5344CB8AC3E}">
        <p14:creationId xmlns:p14="http://schemas.microsoft.com/office/powerpoint/2010/main" val="684933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09ADC9-6EAF-4268-9415-1ED5ECFA2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na otvorenom, stol, voda, sjedenje&#10;&#10;Opis je automatski generiran">
            <a:extLst>
              <a:ext uri="{FF2B5EF4-FFF2-40B4-BE49-F238E27FC236}">
                <a16:creationId xmlns:a16="http://schemas.microsoft.com/office/drawing/2014/main" id="{652810DC-E211-450E-B404-5717FABD7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1AFA0E4-3ECB-44A5-88F3-D91A51E6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7200" cap="all"/>
            </a:br>
            <a:endParaRPr lang="en-US" sz="7200" cap="all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31F0ED-768A-4E9A-AB84-225DBCB90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906" y="3956279"/>
            <a:ext cx="6831673" cy="10862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/>
              <a:t>Razvijen turizam</a:t>
            </a:r>
          </a:p>
        </p:txBody>
      </p:sp>
    </p:spTree>
    <p:extLst>
      <p:ext uri="{BB962C8B-B14F-4D97-AF65-F5344CB8AC3E}">
        <p14:creationId xmlns:p14="http://schemas.microsoft.com/office/powerpoint/2010/main" val="896618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8FFF45A-4EEE-4C86-AF24-E089E9CCF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cap="all"/>
              <a:t>Andora</a:t>
            </a:r>
          </a:p>
        </p:txBody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1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076" name="Picture 4" descr="Slikovni rezultat za andora flag">
            <a:extLst>
              <a:ext uri="{FF2B5EF4-FFF2-40B4-BE49-F238E27FC236}">
                <a16:creationId xmlns:a16="http://schemas.microsoft.com/office/drawing/2014/main" id="{F932ABB3-8D03-4F46-A21F-F11A36C7D9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9023" y="1543645"/>
            <a:ext cx="5659222" cy="396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34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57529BA-CA48-4D0B-8989-42F9C4D3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3371" y="4208449"/>
            <a:ext cx="6211956" cy="15260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cap="all"/>
              <a:t>Španjolska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6F9611-3A25-4FAD-9475-8A7660979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0711"/>
            <a:ext cx="4060371" cy="58571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BD33F5-32D6-408A-A34E-016A7CAC7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961" y="577847"/>
            <a:ext cx="3584448" cy="53908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zervirano mjesto sadržaja 8" descr="Slika na kojoj se prikazuje trava, velik, sjedenje, ljudi&#10;&#10;Opis je automatski generiran">
            <a:extLst>
              <a:ext uri="{FF2B5EF4-FFF2-40B4-BE49-F238E27FC236}">
                <a16:creationId xmlns:a16="http://schemas.microsoft.com/office/drawing/2014/main" id="{B36C59A8-1A69-429D-BF91-0C01E5C5F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57" y="864078"/>
            <a:ext cx="3419856" cy="213741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CAFBD32-D3B9-4AA1-8A52-E7788A955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7304" y="0"/>
            <a:ext cx="3712695" cy="31316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404713-F4EB-4955-953A-3ABF20B2C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163" y="230778"/>
            <a:ext cx="3236976" cy="2670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zervirano mjesto sadržaja 11" descr="Slika na kojoj se prikazuje osoba, hodanje, grupa, pas&#10;&#10;Opis je automatski generiran">
            <a:extLst>
              <a:ext uri="{FF2B5EF4-FFF2-40B4-BE49-F238E27FC236}">
                <a16:creationId xmlns:a16="http://schemas.microsoft.com/office/drawing/2014/main" id="{6D21EE7D-B2CD-4429-AEEA-B361B31B2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77459" y="471265"/>
            <a:ext cx="3072384" cy="2189073"/>
          </a:xfrm>
          <a:prstGeom prst="rect">
            <a:avLst/>
          </a:prstGeom>
        </p:spPr>
      </p:pic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C49DE8A-7F1D-4608-945B-E5A865A5A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257" y="3475743"/>
            <a:ext cx="3419856" cy="227990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B1FFF1B-D8E7-43C1-963D-013BA4049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660143"/>
            <a:ext cx="3429000" cy="33832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D1E6CF7-6997-4310-908D-0A183A2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0744" y="897887"/>
            <a:ext cx="2953512" cy="2907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na otvorenom, osoba, trava, muškarac&#10;&#10;Opis je automatski generiran">
            <a:extLst>
              <a:ext uri="{FF2B5EF4-FFF2-40B4-BE49-F238E27FC236}">
                <a16:creationId xmlns:a16="http://schemas.microsoft.com/office/drawing/2014/main" id="{93AD696C-CAEC-4C8B-8310-C2F35A9BA6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4568" y="1307084"/>
            <a:ext cx="2785865" cy="2089398"/>
          </a:xfrm>
          <a:prstGeom prst="rect">
            <a:avLst/>
          </a:prstGeom>
        </p:spPr>
      </p:pic>
      <p:sp>
        <p:nvSpPr>
          <p:cNvPr id="47" name="Freeform 6">
            <a:extLst>
              <a:ext uri="{FF2B5EF4-FFF2-40B4-BE49-F238E27FC236}">
                <a16:creationId xmlns:a16="http://schemas.microsoft.com/office/drawing/2014/main" id="{9C77E800-FF01-449B-A776-7FB39BAA2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553373" y="3751045"/>
            <a:ext cx="1609735" cy="216642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D8968742-1D40-4F6B-9272-064FD163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0486" y="6453386"/>
            <a:ext cx="573314" cy="404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4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6C94072-1B34-48FB-9A9C-5A9A0FFC8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planina, na otvorenom, priroda, ovca&#10;&#10;Opis je automatski generiran">
            <a:extLst>
              <a:ext uri="{FF2B5EF4-FFF2-40B4-BE49-F238E27FC236}">
                <a16:creationId xmlns:a16="http://schemas.microsoft.com/office/drawing/2014/main" id="{E6E504F6-20F2-46CF-99F0-03A1DA127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D5941F3-0256-4E90-BBBC-5A6EDEB8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004" y="4166755"/>
            <a:ext cx="5607908" cy="204006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704B68-C3A5-4510-A7F8-7A48945C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010" y="4333009"/>
            <a:ext cx="5268177" cy="1086237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600" cap="all">
                <a:solidFill>
                  <a:srgbClr val="FFFFFF"/>
                </a:solidFill>
              </a:rPr>
            </a:br>
            <a:endParaRPr lang="en-US" sz="3600" cap="all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41BEE6-6E5D-4419-BC89-1C8E4D454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010" y="5419246"/>
            <a:ext cx="5268177" cy="5318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Planinska zemlja u Pirenejima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5019358-4900-4555-99FF-EF6AE90B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70146" y="3710250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9287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23FD519-0CC5-4119-AEE5-D188AF6D7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br>
              <a:rPr lang="hr-HR" sz="2800"/>
            </a:br>
            <a:endParaRPr lang="hr-HR" sz="2800"/>
          </a:p>
        </p:txBody>
      </p:sp>
      <p:pic>
        <p:nvPicPr>
          <p:cNvPr id="5" name="Slik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F000B920-C9A8-49AD-BC9D-FEC3A368A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10" y="663115"/>
            <a:ext cx="6900380" cy="555480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3AC09A-F2B4-4CAA-BAE4-C896B3DC0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r>
              <a:rPr lang="hr-HR" sz="1600" dirty="0"/>
              <a:t>Smjestila se na </a:t>
            </a:r>
            <a:r>
              <a:rPr lang="hr-HR" sz="1600" dirty="0" err="1"/>
              <a:t>Pirenejskom</a:t>
            </a:r>
            <a:r>
              <a:rPr lang="hr-HR" sz="1600" dirty="0"/>
              <a:t> poluotoku</a:t>
            </a:r>
          </a:p>
          <a:p>
            <a:r>
              <a:rPr lang="hr-HR" sz="1600" dirty="0"/>
              <a:t>2 otočne skupine:</a:t>
            </a:r>
          </a:p>
          <a:p>
            <a:r>
              <a:rPr lang="hr-HR" sz="1600" dirty="0"/>
              <a:t>Baleari</a:t>
            </a:r>
          </a:p>
          <a:p>
            <a:r>
              <a:rPr lang="hr-HR" sz="1600" dirty="0"/>
              <a:t>Kanarski otoci</a:t>
            </a:r>
          </a:p>
          <a:p>
            <a:endParaRPr lang="hr-HR" sz="1600" dirty="0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1BE523D8-F78F-40EA-95F4-25E9D204467B}"/>
              </a:ext>
            </a:extLst>
          </p:cNvPr>
          <p:cNvSpPr/>
          <p:nvPr/>
        </p:nvSpPr>
        <p:spPr>
          <a:xfrm>
            <a:off x="402336" y="4733544"/>
            <a:ext cx="1938528" cy="1673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3C6372AC-EC6E-4B9D-9F01-F51FA85DF1B2}"/>
              </a:ext>
            </a:extLst>
          </p:cNvPr>
          <p:cNvSpPr/>
          <p:nvPr/>
        </p:nvSpPr>
        <p:spPr>
          <a:xfrm>
            <a:off x="5553164" y="2859024"/>
            <a:ext cx="1938528" cy="1673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02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6449BC-A9EB-43F9-A125-2F9A3F27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8EB263-BDC2-4EB5-B0B9-E895EA8A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r>
              <a:rPr lang="hr-HR" dirty="0"/>
              <a:t>Višenacionalna država – Španjolci, Katalonci, </a:t>
            </a:r>
            <a:r>
              <a:rPr lang="hr-HR" dirty="0" err="1"/>
              <a:t>Galicijci</a:t>
            </a:r>
            <a:r>
              <a:rPr lang="hr-HR" dirty="0"/>
              <a:t> i Baski</a:t>
            </a:r>
          </a:p>
        </p:txBody>
      </p:sp>
      <p:pic>
        <p:nvPicPr>
          <p:cNvPr id="5" name="Slik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F59B2933-52BE-4298-851C-71DCAD6AC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466" y="903637"/>
            <a:ext cx="6517065" cy="5050725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817BB8B0-7AED-4169-BFBF-DC9816D22B0A}"/>
              </a:ext>
            </a:extLst>
          </p:cNvPr>
          <p:cNvSpPr/>
          <p:nvPr/>
        </p:nvSpPr>
        <p:spPr>
          <a:xfrm>
            <a:off x="9401908" y="1336431"/>
            <a:ext cx="1676400" cy="16060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146953AD-9AB5-4554-BB81-18BA6626461A}"/>
              </a:ext>
            </a:extLst>
          </p:cNvPr>
          <p:cNvSpPr/>
          <p:nvPr/>
        </p:nvSpPr>
        <p:spPr>
          <a:xfrm>
            <a:off x="5031466" y="743617"/>
            <a:ext cx="1676400" cy="16060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44DEF60A-7F53-44FA-9E51-64A91F7CD559}"/>
              </a:ext>
            </a:extLst>
          </p:cNvPr>
          <p:cNvSpPr/>
          <p:nvPr/>
        </p:nvSpPr>
        <p:spPr>
          <a:xfrm>
            <a:off x="7451798" y="842325"/>
            <a:ext cx="1676400" cy="16060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699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32160A3-4B6C-4C23-8E33-E50033D7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000" cap="all"/>
            </a:br>
            <a:endParaRPr lang="en-US" sz="3000" cap="all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5851F19-14DB-4398-9F0D-22A14DAB1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180" y="4961991"/>
            <a:ext cx="4159112" cy="48137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Barcelona – </a:t>
            </a:r>
            <a:r>
              <a:rPr lang="en-US" dirty="0" err="1"/>
              <a:t>najveći</a:t>
            </a:r>
            <a:r>
              <a:rPr lang="en-US" dirty="0"/>
              <a:t> grad </a:t>
            </a:r>
            <a:r>
              <a:rPr lang="en-US" dirty="0" err="1"/>
              <a:t>Katalonije</a:t>
            </a:r>
            <a:endParaRPr lang="en-US" dirty="0"/>
          </a:p>
        </p:txBody>
      </p:sp>
      <p:pic>
        <p:nvPicPr>
          <p:cNvPr id="5" name="Rezervirano mjesto sadržaja 4" descr="Slika na kojoj se prikazuje zgrada, na otvorenom, vlak, grad&#10;&#10;Opis je automatski generiran">
            <a:extLst>
              <a:ext uri="{FF2B5EF4-FFF2-40B4-BE49-F238E27FC236}">
                <a16:creationId xmlns:a16="http://schemas.microsoft.com/office/drawing/2014/main" id="{A333E828-A44A-4E8F-B1EC-43248B6DE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33" y="649509"/>
            <a:ext cx="5130799" cy="3424808"/>
          </a:xfrm>
          <a:prstGeom prst="rect">
            <a:avLst/>
          </a:prstGeom>
        </p:spPr>
      </p:pic>
      <p:pic>
        <p:nvPicPr>
          <p:cNvPr id="7" name="Slika 6" descr="Slika na kojoj se prikazuje zgrada, voda, na otvorenom, čamac&#10;&#10;Opis je automatski generiran">
            <a:extLst>
              <a:ext uri="{FF2B5EF4-FFF2-40B4-BE49-F238E27FC236}">
                <a16:creationId xmlns:a16="http://schemas.microsoft.com/office/drawing/2014/main" id="{454D0AE8-2372-472C-BA0D-32F1DDD88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265" y="702413"/>
            <a:ext cx="5780267" cy="3424808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9E3F569-FA06-402B-8F51-E9FA721682C7}"/>
              </a:ext>
            </a:extLst>
          </p:cNvPr>
          <p:cNvSpPr txBox="1">
            <a:spLocks/>
          </p:cNvSpPr>
          <p:nvPr/>
        </p:nvSpPr>
        <p:spPr>
          <a:xfrm>
            <a:off x="6717704" y="4912269"/>
            <a:ext cx="4159112" cy="48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anklin Gothic Book" panose="020B0503020102020204" pitchFamily="34" charset="0"/>
              <a:buNone/>
            </a:pPr>
            <a:r>
              <a:rPr lang="hr-HR" dirty="0"/>
              <a:t>Bilbao –glavni grad Baskije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8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86E4713-30F7-4072-B5FC-0372922F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br>
              <a:rPr lang="hr-HR" sz="2800"/>
            </a:br>
            <a:endParaRPr lang="hr-HR" sz="2800"/>
          </a:p>
        </p:txBody>
      </p:sp>
      <p:pic>
        <p:nvPicPr>
          <p:cNvPr id="4" name="Rezervirano mjesto sadržaja 4" descr="Slika na kojoj se prikazuje karta, tekst&#10;&#10;Opis je automatski generiran">
            <a:extLst>
              <a:ext uri="{FF2B5EF4-FFF2-40B4-BE49-F238E27FC236}">
                <a16:creationId xmlns:a16="http://schemas.microsoft.com/office/drawing/2014/main" id="{83136302-8991-4D8B-8FC7-43F92D6FF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5" y="780979"/>
            <a:ext cx="6900380" cy="5296041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90CF5D-518E-4C3F-8B2E-802460956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r>
              <a:rPr lang="hr-HR" sz="1600"/>
              <a:t>Reljef : Visoravan Meseta, Pireneji, Kantabrijsko gorje, Betijski kordiljeri, Andaluzijska nizina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1414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2F4393-8663-4964-9516-2F9306B4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br>
              <a:rPr lang="hr-HR"/>
            </a:br>
            <a:endParaRPr lang="hr-HR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C14428D-86CD-4477-8E35-289CF361B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r>
              <a:rPr lang="hr-HR" dirty="0" err="1"/>
              <a:t>Pireneji</a:t>
            </a:r>
            <a:endParaRPr lang="hr-HR" dirty="0"/>
          </a:p>
          <a:p>
            <a:r>
              <a:rPr lang="hr-HR" dirty="0" err="1"/>
              <a:t>Kantabrijsko</a:t>
            </a:r>
            <a:r>
              <a:rPr lang="hr-HR" dirty="0"/>
              <a:t> gorje</a:t>
            </a:r>
          </a:p>
          <a:p>
            <a:r>
              <a:rPr lang="hr-HR" dirty="0" err="1"/>
              <a:t>Betijski</a:t>
            </a:r>
            <a:r>
              <a:rPr lang="hr-HR" dirty="0"/>
              <a:t> </a:t>
            </a:r>
            <a:r>
              <a:rPr lang="hr-HR" dirty="0" err="1"/>
              <a:t>kordiljeri</a:t>
            </a:r>
            <a:endParaRPr lang="hr-HR" dirty="0"/>
          </a:p>
          <a:p>
            <a:r>
              <a:rPr lang="hr-HR" dirty="0" err="1"/>
              <a:t>Meseta</a:t>
            </a:r>
            <a:endParaRPr lang="hr-HR" dirty="0"/>
          </a:p>
          <a:p>
            <a:r>
              <a:rPr lang="hr-HR" dirty="0"/>
              <a:t>Andaluzijska nizina</a:t>
            </a:r>
          </a:p>
          <a:p>
            <a:endParaRPr lang="en-US" dirty="0"/>
          </a:p>
        </p:txBody>
      </p:sp>
      <p:pic>
        <p:nvPicPr>
          <p:cNvPr id="7" name="Rezervirano mjesto sadržaja 6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FE282D27-7664-4D0F-9E1D-0F83CA8B2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050" y="1042125"/>
            <a:ext cx="6517065" cy="4773750"/>
          </a:xfrm>
          <a:prstGeom prst="rect">
            <a:avLst/>
          </a:prstGeom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0BADA870-1C72-4330-9DD4-EBFE0C74CA5A}"/>
              </a:ext>
            </a:extLst>
          </p:cNvPr>
          <p:cNvSpPr/>
          <p:nvPr/>
        </p:nvSpPr>
        <p:spPr>
          <a:xfrm>
            <a:off x="6858000" y="1306185"/>
            <a:ext cx="1957754" cy="764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EFB5939B-61AE-4CF7-967A-BD12C1B7D957}"/>
              </a:ext>
            </a:extLst>
          </p:cNvPr>
          <p:cNvSpPr/>
          <p:nvPr/>
        </p:nvSpPr>
        <p:spPr>
          <a:xfrm>
            <a:off x="9120554" y="1559169"/>
            <a:ext cx="1957754" cy="764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590547C4-9091-43EF-A2B0-5CBBC5B49582}"/>
              </a:ext>
            </a:extLst>
          </p:cNvPr>
          <p:cNvSpPr/>
          <p:nvPr/>
        </p:nvSpPr>
        <p:spPr>
          <a:xfrm>
            <a:off x="7530578" y="2620547"/>
            <a:ext cx="1957754" cy="1479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BC5DD7E6-8901-4FE9-8FC5-FAE4826B627B}"/>
              </a:ext>
            </a:extLst>
          </p:cNvPr>
          <p:cNvSpPr/>
          <p:nvPr/>
        </p:nvSpPr>
        <p:spPr>
          <a:xfrm rot="20254559">
            <a:off x="7602456" y="4104629"/>
            <a:ext cx="1957754" cy="764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D2CCF106-26D1-4306-B315-51FDEA49BA5B}"/>
              </a:ext>
            </a:extLst>
          </p:cNvPr>
          <p:cNvSpPr/>
          <p:nvPr/>
        </p:nvSpPr>
        <p:spPr>
          <a:xfrm rot="20254559">
            <a:off x="6816214" y="4060002"/>
            <a:ext cx="1639976" cy="633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61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8" grpId="0" uiExpand="1" animBg="1"/>
      <p:bldP spid="13" grpId="0" uiExpand="1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6C94072-1B34-48FB-9A9C-5A9A0FFC8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planina, na otvorenom, trava, ovca&#10;&#10;Opis je automatski generiran">
            <a:extLst>
              <a:ext uri="{FF2B5EF4-FFF2-40B4-BE49-F238E27FC236}">
                <a16:creationId xmlns:a16="http://schemas.microsoft.com/office/drawing/2014/main" id="{DB101777-70D6-40F7-B7F1-42D97625E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D5941F3-0256-4E90-BBBC-5A6EDEB8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004" y="4166755"/>
            <a:ext cx="5607908" cy="204006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E6F3E36-D055-4031-8E9C-942E4E50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010" y="4333009"/>
            <a:ext cx="5268177" cy="1086237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600" cap="all" dirty="0">
                <a:solidFill>
                  <a:srgbClr val="FFFFFF"/>
                </a:solidFill>
              </a:rPr>
            </a:br>
            <a:endParaRPr lang="en-US" sz="3600" cap="all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1D0FC8-ADF2-4DCA-B482-446D60EA0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010" y="5419246"/>
            <a:ext cx="5268177" cy="53186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err="1">
                <a:solidFill>
                  <a:srgbClr val="FFFFFF"/>
                </a:solidFill>
              </a:rPr>
              <a:t>Razvijena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poljoprivreda</a:t>
            </a:r>
            <a:r>
              <a:rPr lang="en-US" sz="1600" dirty="0">
                <a:solidFill>
                  <a:srgbClr val="FFFFFF"/>
                </a:solidFill>
              </a:rPr>
              <a:t>: </a:t>
            </a:r>
            <a:r>
              <a:rPr lang="en-US" sz="1600" dirty="0" err="1">
                <a:solidFill>
                  <a:srgbClr val="FFFFFF"/>
                </a:solidFill>
              </a:rPr>
              <a:t>masline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vinova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loza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rogač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bademi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mandarine</a:t>
            </a:r>
            <a:r>
              <a:rPr lang="en-US" sz="1600" dirty="0">
                <a:solidFill>
                  <a:srgbClr val="FFFFFF"/>
                </a:solidFill>
              </a:rPr>
              <a:t>..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5019358-4900-4555-99FF-EF6AE90B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70146" y="3710250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7183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24E16E8-84BF-4D4C-A746-2537B1C15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90A3A2-97E0-41D2-BD93-30D3DFA73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718CB90A-6005-4951-84F5-70B5863EF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F0AC48E-3FE9-42FC-9604-43A9A31D8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000" cap="all"/>
            </a:br>
            <a:endParaRPr lang="en-US" sz="3000" cap="all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CC8CA5-62DF-4830-A650-857E4783A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857" y="5673730"/>
            <a:ext cx="10731565" cy="5093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Velika rudna bogatstva: cink, olovo živa…..</a:t>
            </a:r>
          </a:p>
        </p:txBody>
      </p:sp>
      <p:pic>
        <p:nvPicPr>
          <p:cNvPr id="7" name="Slika 6" descr="Slika na kojoj se prikazuje priroda, na otvorenom, dolina, planina&#10;&#10;Opis je automatski generiran">
            <a:extLst>
              <a:ext uri="{FF2B5EF4-FFF2-40B4-BE49-F238E27FC236}">
                <a16:creationId xmlns:a16="http://schemas.microsoft.com/office/drawing/2014/main" id="{B67D197C-F1C3-4F52-A56B-AA9BD9FAF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34" r="2" b="42"/>
          <a:stretch/>
        </p:blipFill>
        <p:spPr>
          <a:xfrm>
            <a:off x="20" y="10"/>
            <a:ext cx="6050260" cy="4187119"/>
          </a:xfrm>
          <a:prstGeom prst="rect">
            <a:avLst/>
          </a:prstGeom>
        </p:spPr>
      </p:pic>
      <p:pic>
        <p:nvPicPr>
          <p:cNvPr id="5" name="Slika 4" descr="Slika na kojoj se prikazuje torta, hrana, stijena&#10;&#10;Opis je automatski generiran">
            <a:extLst>
              <a:ext uri="{FF2B5EF4-FFF2-40B4-BE49-F238E27FC236}">
                <a16:creationId xmlns:a16="http://schemas.microsoft.com/office/drawing/2014/main" id="{93B684C5-3E47-42F4-A72C-4E9E51B682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4" r="-1" b="1509"/>
          <a:stretch/>
        </p:blipFill>
        <p:spPr>
          <a:xfrm>
            <a:off x="6141720" y="10"/>
            <a:ext cx="6050280" cy="4187119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86671914"/>
      </p:ext>
    </p:extLst>
  </p:cSld>
  <p:clrMapOvr>
    <a:masterClrMapping/>
  </p:clrMapOvr>
</p:sld>
</file>

<file path=ppt/theme/theme1.xml><?xml version="1.0" encoding="utf-8"?>
<a:theme xmlns:a="http://schemas.openxmlformats.org/drawingml/2006/main" name="Žetva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172</Words>
  <Application>Microsoft Office PowerPoint</Application>
  <PresentationFormat>Široki zaslon</PresentationFormat>
  <Paragraphs>50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Franklin Gothic Book</vt:lpstr>
      <vt:lpstr>Žetva</vt:lpstr>
      <vt:lpstr>Države Pirenejskog poluotoka</vt:lpstr>
      <vt:lpstr>Španjolska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Portugal</vt:lpstr>
      <vt:lpstr> </vt:lpstr>
      <vt:lpstr> </vt:lpstr>
      <vt:lpstr> </vt:lpstr>
      <vt:lpstr> </vt:lpstr>
      <vt:lpstr> </vt:lpstr>
      <vt:lpstr> </vt:lpstr>
      <vt:lpstr>Andora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Države Pirenejskog poluotoka</dc:title>
  <dc:creator>Dražen Rečić</dc:creator>
  <cp:lastModifiedBy>Dražen Rečić</cp:lastModifiedBy>
  <cp:revision>1</cp:revision>
  <dcterms:created xsi:type="dcterms:W3CDTF">2020-03-22T07:31:16Z</dcterms:created>
  <dcterms:modified xsi:type="dcterms:W3CDTF">2020-03-22T07:34:20Z</dcterms:modified>
</cp:coreProperties>
</file>