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5" r:id="rId2"/>
    <p:sldId id="286" r:id="rId3"/>
    <p:sldId id="257" r:id="rId4"/>
    <p:sldId id="258" r:id="rId5"/>
    <p:sldId id="259" r:id="rId6"/>
    <p:sldId id="298" r:id="rId7"/>
    <p:sldId id="260" r:id="rId8"/>
    <p:sldId id="299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74" r:id="rId17"/>
    <p:sldId id="275" r:id="rId18"/>
    <p:sldId id="276" r:id="rId19"/>
    <p:sldId id="277" r:id="rId20"/>
    <p:sldId id="285" r:id="rId21"/>
    <p:sldId id="278" r:id="rId22"/>
    <p:sldId id="291" r:id="rId23"/>
    <p:sldId id="280" r:id="rId24"/>
    <p:sldId id="281" r:id="rId25"/>
    <p:sldId id="282" r:id="rId26"/>
    <p:sldId id="283" r:id="rId27"/>
    <p:sldId id="284" r:id="rId28"/>
    <p:sldId id="288" r:id="rId29"/>
    <p:sldId id="303" r:id="rId30"/>
    <p:sldId id="292" r:id="rId31"/>
    <p:sldId id="289" r:id="rId32"/>
    <p:sldId id="296" r:id="rId33"/>
    <p:sldId id="295" r:id="rId34"/>
    <p:sldId id="300" r:id="rId35"/>
    <p:sldId id="301" r:id="rId36"/>
    <p:sldId id="287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3556" autoAdjust="0"/>
  </p:normalViewPr>
  <p:slideViewPr>
    <p:cSldViewPr snapToGrid="0">
      <p:cViewPr varScale="1">
        <p:scale>
          <a:sx n="77" d="100"/>
          <a:sy n="77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C302-94C4-4F55-99F4-2E56D76BB47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EDF02-C53A-46F0-9199-4484C9969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03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DF02-C53A-46F0-9199-4484C99695A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6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DF02-C53A-46F0-9199-4484C99695A5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04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EDF02-C53A-46F0-9199-4484C99695A5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59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48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33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1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31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62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7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54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60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25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59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9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9747-9066-4EE7-89A0-F368C26A65AE}" type="datetimeFigureOut">
              <a:rPr lang="hr-HR" smtClean="0"/>
              <a:t>8.7.2025.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F97B-6EDE-46C6-8799-0FB409151E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87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naukovanje.gov.h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1624072" y="986990"/>
            <a:ext cx="9573773" cy="203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UPISI U SREDNJU ŠKOLU</a:t>
            </a:r>
          </a:p>
        </p:txBody>
      </p:sp>
      <p:pic>
        <p:nvPicPr>
          <p:cNvPr id="3" name="Rezervirano mjesto sadržaja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9" y="2483300"/>
            <a:ext cx="5265737" cy="404831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2" name="Pravokutnik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r-HR" dirty="0"/>
            </a:br>
            <a:endParaRPr lang="hr-HR" dirty="0"/>
          </a:p>
        </p:txBody>
      </p:sp>
      <p:pic>
        <p:nvPicPr>
          <p:cNvPr id="7" name="Slika 6" descr="Slika na kojoj se prikazuje ukrasni isječci, crtež, grafika, ilustracija&#10;&#10;Sadržaj generiran umjetnom inteligencijom može biti netočan.">
            <a:extLst>
              <a:ext uri="{FF2B5EF4-FFF2-40B4-BE49-F238E27FC236}">
                <a16:creationId xmlns:a16="http://schemas.microsoft.com/office/drawing/2014/main" id="{15D94F9D-4AD4-D2BA-CC4E-BBBE815DE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1" y="189644"/>
            <a:ext cx="2405270" cy="229365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54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87" y="2113807"/>
            <a:ext cx="11246922" cy="2897579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UPIS U GIMNAZIJSKE PROGRAME I PROGRAME OBRAZOVANJA ZA STJECANJE STRUKOVNE KVALIFIKACIJE U TRAJANJU </a:t>
            </a:r>
            <a:b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NAJMANJE 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ČETIRI</a:t>
            </a: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GODINE</a:t>
            </a:r>
          </a:p>
        </p:txBody>
      </p:sp>
    </p:spTree>
    <p:extLst>
      <p:ext uri="{BB962C8B-B14F-4D97-AF65-F5344CB8AC3E}">
        <p14:creationId xmlns:p14="http://schemas.microsoft.com/office/powerpoint/2010/main" val="314721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306" y="384039"/>
            <a:ext cx="10515600" cy="123923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ZAJEDNIČKI  ELEMENT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čine: </a:t>
            </a:r>
            <a:br>
              <a:rPr lang="hr-HR" dirty="0">
                <a:solidFill>
                  <a:srgbClr val="0000FF"/>
                </a:solidFill>
                <a:cs typeface="Times New Roman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0060" y="1090676"/>
            <a:ext cx="11622130" cy="57673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1" dirty="0">
                <a:cs typeface="Times New Roman" pitchFamily="18" charset="0"/>
              </a:rPr>
              <a:t>PROSJECI ZAKLJUČNIH OCJENA SVIH NASTAVNIH PREDMETA NA DVIJE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hr-HR" sz="2400" b="1" dirty="0">
                <a:cs typeface="Times New Roman" pitchFamily="18" charset="0"/>
              </a:rPr>
              <a:t>    DECIMALE U POSLJEDNJA ČETIRI RAZREDA OŠ (5.-8.)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1" dirty="0">
                <a:cs typeface="Times New Roman" pitchFamily="18" charset="0"/>
              </a:rPr>
              <a:t> ZAKLJUČNE OCJENE U POSLJEDNJA DVA RAZREDA</a:t>
            </a:r>
            <a:r>
              <a:rPr lang="hr-HR" sz="2400" dirty="0">
                <a:cs typeface="Times New Roman" pitchFamily="18" charset="0"/>
              </a:rPr>
              <a:t> </a:t>
            </a:r>
            <a:r>
              <a:rPr lang="hr-HR" sz="2400" b="1" dirty="0">
                <a:cs typeface="Times New Roman" pitchFamily="18" charset="0"/>
              </a:rPr>
              <a:t>OŠ </a:t>
            </a:r>
            <a:r>
              <a:rPr lang="hr-HR" sz="2400" dirty="0">
                <a:cs typeface="Times New Roman" pitchFamily="18" charset="0"/>
              </a:rPr>
              <a:t>iz predmeta: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hr-HR" sz="2400" b="1" dirty="0">
                <a:cs typeface="Times New Roman" pitchFamily="18" charset="0"/>
              </a:rPr>
              <a:t>HRVATSKI JEZIK, MATEMATIKA I PRVI STRANI JEZIK </a:t>
            </a:r>
            <a:r>
              <a:rPr lang="hr-HR" sz="2400" dirty="0">
                <a:cs typeface="Times New Roman" pitchFamily="18" charset="0"/>
              </a:rPr>
              <a:t>te </a:t>
            </a:r>
            <a:r>
              <a:rPr lang="hr-HR" sz="2400" b="1" dirty="0">
                <a:cs typeface="Times New Roman" pitchFamily="18" charset="0"/>
              </a:rPr>
              <a:t>TRIJU NASTAVNIH PREDMETA </a:t>
            </a:r>
            <a:r>
              <a:rPr lang="hr-HR" sz="2400" dirty="0">
                <a:cs typeface="Times New Roman" pitchFamily="18" charset="0"/>
              </a:rPr>
              <a:t>važnih za nastavak obrazovanja u pojedinim programima obrazovanja od kojih su: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hr-HR" sz="2400" b="1" dirty="0">
                <a:cs typeface="Times New Roman" pitchFamily="18" charset="0"/>
              </a:rPr>
              <a:t>DVA PROPISANA POPISOM PREDMETA POSEBNO VAŽNIH ZA UPIS </a:t>
            </a:r>
          </a:p>
          <a:p>
            <a:pPr marL="1371600" lvl="3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r-HR" sz="2400" b="1" dirty="0">
                <a:cs typeface="Times New Roman" pitchFamily="18" charset="0"/>
              </a:rPr>
              <a:t>    (Pravilnik - izmjena NN 79/2025)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hr-HR" sz="2400" b="1" dirty="0">
                <a:cs typeface="Times New Roman" pitchFamily="18" charset="0"/>
              </a:rPr>
              <a:t>JEDAN SAMOSTALNO ODREĐUJE SREDNJA ŠKOLA</a:t>
            </a:r>
            <a:endParaRPr lang="hr-HR" sz="9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dirty="0">
                <a:cs typeface="Times New Roman" pitchFamily="18" charset="0"/>
              </a:rPr>
              <a:t>moguće je steći najviše </a:t>
            </a:r>
            <a:r>
              <a:rPr lang="hr-HR" b="1" dirty="0">
                <a:solidFill>
                  <a:srgbClr val="FF0000"/>
                </a:solidFill>
                <a:cs typeface="Times New Roman" pitchFamily="18" charset="0"/>
              </a:rPr>
              <a:t>80</a:t>
            </a:r>
            <a:r>
              <a:rPr lang="hr-HR" b="1" dirty="0">
                <a:cs typeface="Times New Roman" pitchFamily="18" charset="0"/>
              </a:rPr>
              <a:t> bodova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9117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 r="50285" b="20810"/>
          <a:stretch/>
        </p:blipFill>
        <p:spPr>
          <a:xfrm>
            <a:off x="1193946" y="1"/>
            <a:ext cx="7206143" cy="6858000"/>
          </a:xfrm>
        </p:spPr>
      </p:pic>
    </p:spTree>
    <p:extLst>
      <p:ext uri="{BB962C8B-B14F-4D97-AF65-F5344CB8AC3E}">
        <p14:creationId xmlns:p14="http://schemas.microsoft.com/office/powerpoint/2010/main" val="36070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888" y="2529444"/>
            <a:ext cx="10866912" cy="2339439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 UPIS  U  PROGRAME  OBRAZOVANJA  ZA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STJECANJE  STRUKOVNE  KVALIFIKACIJE I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  OBRAZOVANJA  ZA  VEZANE  OBRTE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 TRAJANJU  OD  NAJMANJE 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GODINE </a:t>
            </a:r>
          </a:p>
        </p:txBody>
      </p:sp>
    </p:spTree>
    <p:extLst>
      <p:ext uri="{BB962C8B-B14F-4D97-AF65-F5344CB8AC3E}">
        <p14:creationId xmlns:p14="http://schemas.microsoft.com/office/powerpoint/2010/main" val="380490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413" y="57330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ZAJEDNIČKI ELEMENT čine: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91880"/>
            <a:ext cx="11184426" cy="4717678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9400" b="1" dirty="0">
                <a:cs typeface="Times New Roman" pitchFamily="18" charset="0"/>
              </a:rPr>
              <a:t>PROSJECI  ZAKLJUČNIH  OCJENA  SVIH </a:t>
            </a:r>
            <a:r>
              <a:rPr lang="hr-HR" sz="9600" b="1" dirty="0">
                <a:cs typeface="Times New Roman" pitchFamily="18" charset="0"/>
              </a:rPr>
              <a:t>NASTAVNIH  PREDMETA  NA  DVIJE  DECIMALE  U    POSLJEDNJA  ČETIRI  RAZREDA  </a:t>
            </a:r>
            <a:r>
              <a:rPr lang="hr-HR" sz="9600" dirty="0">
                <a:cs typeface="Times New Roman" pitchFamily="18" charset="0"/>
              </a:rPr>
              <a:t>osnovnog  obrazovanja,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hr-HR" sz="9600" dirty="0">
              <a:solidFill>
                <a:srgbClr val="0000FF"/>
              </a:solidFill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sz="9400" b="1" dirty="0">
                <a:cs typeface="Times New Roman" pitchFamily="18" charset="0"/>
              </a:rPr>
              <a:t>ZAKLJUČNE  OCJENE  U  POSLJEDNJA  DVA </a:t>
            </a:r>
            <a:r>
              <a:rPr lang="hr-HR" sz="9600" b="1" dirty="0">
                <a:cs typeface="Times New Roman" pitchFamily="18" charset="0"/>
              </a:rPr>
              <a:t>RAZREDA </a:t>
            </a:r>
            <a:r>
              <a:rPr lang="hr-HR" sz="9600" dirty="0">
                <a:cs typeface="Times New Roman" pitchFamily="18" charset="0"/>
              </a:rPr>
              <a:t>osnovnog obrazovanja iz nastavnih predmeta: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hr-HR" sz="9600" b="1" dirty="0">
                <a:cs typeface="Times New Roman" pitchFamily="18" charset="0"/>
              </a:rPr>
              <a:t>    HRVATSKI JEZIK, MATEMATIKA I PRVI STRANI JEZIK </a:t>
            </a:r>
            <a:r>
              <a:rPr lang="hr-HR" sz="9600" dirty="0">
                <a:cs typeface="Times New Roman" pitchFamily="18" charset="0"/>
              </a:rPr>
              <a:t> </a:t>
            </a:r>
          </a:p>
          <a:p>
            <a:pPr marL="393192" lvl="1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hr-HR" sz="9600" dirty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hr-HR" sz="3800" dirty="0">
                <a:solidFill>
                  <a:srgbClr val="0000FF"/>
                </a:solidFill>
                <a:cs typeface="Times New Roman" pitchFamily="18" charset="0"/>
              </a:rPr>
              <a:t>          </a:t>
            </a:r>
            <a:endParaRPr lang="hr-HR" sz="9400" dirty="0">
              <a:solidFill>
                <a:srgbClr val="0000FF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9400" dirty="0">
                <a:cs typeface="Calibri" pitchFamily="34" charset="0"/>
              </a:rPr>
              <a:t>moguće je steći najviše </a:t>
            </a:r>
            <a:r>
              <a:rPr lang="hr-HR" sz="9400" b="1" dirty="0">
                <a:solidFill>
                  <a:srgbClr val="FF0000"/>
                </a:solidFill>
                <a:cs typeface="Calibri" pitchFamily="34" charset="0"/>
              </a:rPr>
              <a:t>50</a:t>
            </a:r>
            <a:r>
              <a:rPr lang="hr-HR" sz="9400" b="1" dirty="0">
                <a:cs typeface="Calibri" pitchFamily="34" charset="0"/>
              </a:rPr>
              <a:t> bodova</a:t>
            </a:r>
            <a:endParaRPr lang="hr-HR" sz="9400" b="1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238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DODATNI ELEMENT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9016" y="1690688"/>
            <a:ext cx="10926288" cy="494176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33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hr-HR" sz="7400" dirty="0">
                <a:cs typeface="Times New Roman" pitchFamily="18" charset="0"/>
              </a:rPr>
              <a:t>čine </a:t>
            </a:r>
            <a:r>
              <a:rPr lang="hr-HR" sz="7400" b="1" dirty="0">
                <a:cs typeface="Times New Roman" pitchFamily="18" charset="0"/>
              </a:rPr>
              <a:t>SPOSOBNOSTI, DAROVITOSTI i ZNANJA UČENIKA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7400" b="1" dirty="0">
                <a:cs typeface="Times New Roman" pitchFamily="18" charset="0"/>
              </a:rPr>
              <a:t> </a:t>
            </a:r>
            <a:r>
              <a:rPr lang="hr-HR" sz="7400" dirty="0">
                <a:cs typeface="Times New Roman" pitchFamily="18" charset="0"/>
              </a:rPr>
              <a:t>dokazuju se i vrednuju: </a:t>
            </a:r>
          </a:p>
          <a:p>
            <a:pPr marL="1428750" lvl="2" indent="-51435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hr-HR" sz="7400" dirty="0">
                <a:cs typeface="Times New Roman" pitchFamily="18" charset="0"/>
              </a:rPr>
              <a:t>na osnovi provjere (ispitivanja) posebnih znanja (prijamni),  vještina i sposobnosti (tjelesne, glasovne) i darovitosti (likovne, glazbene, plesne), strani jezik koji nije učen u osnovnoj školi – </a:t>
            </a:r>
            <a:r>
              <a:rPr lang="hr-HR" sz="7400" b="1" dirty="0">
                <a:cs typeface="Times New Roman" pitchFamily="18" charset="0"/>
              </a:rPr>
              <a:t>30. 6. – 3. 7. 2025. </a:t>
            </a:r>
          </a:p>
          <a:p>
            <a:pPr marL="914400" lvl="2" indent="0">
              <a:lnSpc>
                <a:spcPct val="150000"/>
              </a:lnSpc>
              <a:buClr>
                <a:srgbClr val="C00000"/>
              </a:buClr>
              <a:buSzPct val="100000"/>
              <a:buNone/>
              <a:defRPr/>
            </a:pPr>
            <a:r>
              <a:rPr lang="hr-HR" sz="7400" b="1" dirty="0">
                <a:cs typeface="Times New Roman" pitchFamily="18" charset="0"/>
              </a:rPr>
              <a:t>       (za učenike s teškoćama u razvoju od 16. 6. do 18. 6. 2026.)</a:t>
            </a:r>
          </a:p>
          <a:p>
            <a:pPr marL="1428750" lvl="2" indent="-51435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hr-HR" sz="7400" dirty="0">
                <a:cs typeface="Times New Roman" pitchFamily="18" charset="0"/>
              </a:rPr>
              <a:t>na osnovi rezultata postignutih na natjecanjima u znanju;</a:t>
            </a:r>
          </a:p>
          <a:p>
            <a:pPr marL="1428750" lvl="2" indent="-51435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hr-HR" sz="7400" dirty="0">
                <a:cs typeface="Times New Roman" pitchFamily="18" charset="0"/>
              </a:rPr>
              <a:t>na osnovi rezultata  postignutih na natjecanjima školskih sportskih društava</a:t>
            </a:r>
          </a:p>
        </p:txBody>
      </p:sp>
    </p:spTree>
    <p:extLst>
      <p:ext uri="{BB962C8B-B14F-4D97-AF65-F5344CB8AC3E}">
        <p14:creationId xmlns:p14="http://schemas.microsoft.com/office/powerpoint/2010/main" val="173877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0437" y="376088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 REZULTATA  POSTIGNUTIH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 NATJECANJIMA  IZ  ZNANJA: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7307" y="2127259"/>
            <a:ext cx="11599931" cy="4351338"/>
          </a:xfrm>
        </p:spPr>
        <p:txBody>
          <a:bodyPr/>
          <a:lstStyle/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pravo na IZRAVAN UPIS ili DODATNE BODOVE ostvaruje se na osnovi rezultata postignutih na državnim natjecanjima u znanju </a:t>
            </a:r>
            <a:r>
              <a:rPr lang="hr-HR" b="1" dirty="0"/>
              <a:t>Hrvatskoga jezika, Matematike, 1. stranog jezika;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hr-HR" sz="1600" b="1" dirty="0">
              <a:solidFill>
                <a:srgbClr val="0000FF"/>
              </a:solidFill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znanju </a:t>
            </a:r>
            <a:r>
              <a:rPr lang="hr-HR" b="1" dirty="0"/>
              <a:t>iz dvaju nastavnih predmeta posebno značajnih za upis</a:t>
            </a:r>
            <a:r>
              <a:rPr lang="hr-HR" dirty="0"/>
              <a:t> u skladu s </a:t>
            </a:r>
            <a:r>
              <a:rPr lang="hr-HR" i="1" dirty="0"/>
              <a:t>Popisom predmeta posebno važnih za upis;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1600" i="1" dirty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jednome natjecanju iz znanja koji samostalno određuje srednja škola, a koja se provode u organizaciji </a:t>
            </a:r>
            <a:r>
              <a:rPr lang="hr-HR" i="1" dirty="0"/>
              <a:t>Agencije za odgoj i obrazovanje;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1600" i="1" dirty="0">
              <a:solidFill>
                <a:srgbClr val="0000FF"/>
              </a:solidFill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na osnovi rezultata s međunarodnih natjecanja iz navedenih predmeta.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163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374" y="21193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 KANDIDATA  POSTIGNUTIH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 DRŽAVNIM  NATJECANJIMA  IZ  ZNANJA:</a:t>
            </a:r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94458"/>
              </p:ext>
            </p:extLst>
          </p:nvPr>
        </p:nvGraphicFramePr>
        <p:xfrm>
          <a:off x="838199" y="2069462"/>
          <a:ext cx="10538361" cy="4392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533">
                  <a:extLst>
                    <a:ext uri="{9D8B030D-6E8A-4147-A177-3AD203B41FA5}">
                      <a16:colId xmlns:a16="http://schemas.microsoft.com/office/drawing/2014/main" val="361058305"/>
                    </a:ext>
                  </a:extLst>
                </a:gridCol>
                <a:gridCol w="3933041">
                  <a:extLst>
                    <a:ext uri="{9D8B030D-6E8A-4147-A177-3AD203B41FA5}">
                      <a16:colId xmlns:a16="http://schemas.microsoft.com/office/drawing/2014/main" val="2988763697"/>
                    </a:ext>
                  </a:extLst>
                </a:gridCol>
                <a:gridCol w="3512787">
                  <a:extLst>
                    <a:ext uri="{9D8B030D-6E8A-4147-A177-3AD203B41FA5}">
                      <a16:colId xmlns:a16="http://schemas.microsoft.com/office/drawing/2014/main" val="3779467898"/>
                    </a:ext>
                  </a:extLst>
                </a:gridCol>
              </a:tblGrid>
              <a:tr h="1126065">
                <a:tc rowSpan="5"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DRŽAVNA/MEĐUNARODNA</a:t>
                      </a:r>
                      <a:r>
                        <a:rPr lang="hr-HR" baseline="0" dirty="0">
                          <a:solidFill>
                            <a:schemeClr val="bg1"/>
                          </a:solidFill>
                        </a:rPr>
                        <a:t> NATJECANJA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Prvo, drugo ili treće osvojeno mjesto kao pojedinac u 5., 6., 7. ili 8. razredu osnovnog obrazovanja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Izravan upis (pod uvjetom da zadovolje na ispitu sposobnosti i darovitosti u školama u kojima je to uvjet za upis)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662945912"/>
                  </a:ext>
                </a:extLst>
              </a:tr>
              <a:tr h="8165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Prvo osvojeno mjesto kao član skupine u 5., 6., 7. ili 8. razredu osnovnog obrazovanja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4 boda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029576359"/>
                  </a:ext>
                </a:extLst>
              </a:tr>
              <a:tr h="8165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Drugo osvojeno mjesto kao član skupine u 5., 6., 7. ili 8. razredu osnovnog obrazovanja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3 boda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180544819"/>
                  </a:ext>
                </a:extLst>
              </a:tr>
              <a:tr h="8165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Treće osvojeno mjesto kao član skupine u 5., 6., 7. ili 8. razredu osnovnog obrazovanja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2 boda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953462383"/>
                  </a:ext>
                </a:extLst>
              </a:tr>
              <a:tr h="81655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Sudjelovanje kao pojedinac ili član skupine u 5., 6., 7. ili 8. razredu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1 bod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19164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66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374" y="294794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 REZULTATA  POSTIGNUTIH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 SPORTSKIM  NATJECANJIMA: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12804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r-HR" b="1" dirty="0"/>
              <a:t>vrednuju se rezultati postignuti na državnim natjecanjima školskih sportskih društava</a:t>
            </a:r>
            <a:r>
              <a:rPr lang="hr-HR" dirty="0"/>
              <a:t>, temeljem službene evidencije o rezultatima održanih natjecanja koju vodi Hrvatski školski sportski savez (vidljivi na učenikovu korisničkom profilu </a:t>
            </a: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743" y="3562597"/>
            <a:ext cx="7836647" cy="29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2961" y="1363378"/>
            <a:ext cx="11630891" cy="4351338"/>
          </a:xfrm>
        </p:spPr>
        <p:txBody>
          <a:bodyPr/>
          <a:lstStyle/>
          <a:p>
            <a:pPr marL="119062" indent="0">
              <a:buFont typeface="Wingdings 2" pitchFamily="18" charset="2"/>
              <a:buNone/>
              <a:defRPr/>
            </a:pPr>
            <a:endParaRPr lang="hr-HR" dirty="0"/>
          </a:p>
          <a:p>
            <a:pPr marL="119062" indent="0">
              <a:buFont typeface="Wingdings 2" pitchFamily="18" charset="2"/>
              <a:buNone/>
              <a:defRPr/>
            </a:pP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VREDNOVANJA  REZULTATA  KANDIDATA POSTIGNUTIH  NA  NATJECANJIMA IZ ZNANJA I U SPORTU </a:t>
            </a:r>
            <a:r>
              <a:rPr lang="hr-HR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vrednuje se </a:t>
            </a:r>
            <a:r>
              <a:rPr lang="hr-H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 JEDNO  (NAJPOVOLJNIJE) </a:t>
            </a:r>
            <a:r>
              <a:rPr lang="hr-HR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postignuće.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798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POMOĆ I PODRŠKA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4372" y="2506662"/>
            <a:ext cx="11326844" cy="4351338"/>
          </a:xfrm>
        </p:spPr>
        <p:txBody>
          <a:bodyPr/>
          <a:lstStyle/>
          <a:p>
            <a:r>
              <a:rPr lang="hr-HR" dirty="0"/>
              <a:t>Razrednik:  Domagoj </a:t>
            </a:r>
            <a:r>
              <a:rPr lang="hr-HR" dirty="0" err="1"/>
              <a:t>Kolarec</a:t>
            </a:r>
            <a:endParaRPr lang="hr-HR" dirty="0"/>
          </a:p>
          <a:p>
            <a:r>
              <a:rPr lang="hr-HR" dirty="0"/>
              <a:t>Koordinator upisa: ravnateljica Terezija Štrljić</a:t>
            </a:r>
          </a:p>
          <a:p>
            <a:r>
              <a:rPr lang="hr-HR" dirty="0"/>
              <a:t>Pedagoginja: Marina Ćosić</a:t>
            </a:r>
          </a:p>
          <a:p>
            <a:r>
              <a:rPr lang="hr-HR" dirty="0"/>
              <a:t>Za dodatnu pomoć možete kontaktirati Podršku obrazovnom sustavu pri CARNET-u na elektroničkoj adresi: helpdesk@skole.hr ili telefonom na broj: 01/6661-500 svakim radnim danom od 8:00 – 20:00 sati.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9395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3132" y="500062"/>
            <a:ext cx="11548753" cy="1325563"/>
          </a:xfrm>
        </p:spPr>
        <p:txBody>
          <a:bodyPr>
            <a:no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POSEBAN ELEMENT VREDNOVANJA KANDIDATA: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3132" y="2862920"/>
            <a:ext cx="11382800" cy="38548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sz="3200" dirty="0"/>
              <a:t>čini vrednovanje kandidata koji su uspjeh ostvarili u otežanim uvjetima obrazovanja – </a:t>
            </a:r>
            <a:r>
              <a:rPr lang="hr-HR" sz="3200" b="1" dirty="0">
                <a:solidFill>
                  <a:srgbClr val="0070C0"/>
                </a:solidFill>
              </a:rPr>
              <a:t>pravo prednosti </a:t>
            </a:r>
            <a:r>
              <a:rPr lang="hr-HR" sz="3200" dirty="0"/>
              <a:t>(priznaje se ostvarivanje isključivo jednoga kriterija - najpovoljnijeg za kandidata)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/>
              <a:t> Rok za dostavu dokumentacije </a:t>
            </a:r>
            <a:r>
              <a:rPr lang="hr-HR" sz="3200" b="1" dirty="0">
                <a:solidFill>
                  <a:srgbClr val="FF0000"/>
                </a:solidFill>
              </a:rPr>
              <a:t>25. 6. – 2. 7. 2024.</a:t>
            </a:r>
            <a:r>
              <a:rPr lang="hr-HR" sz="3200" b="1" dirty="0"/>
              <a:t> </a:t>
            </a:r>
          </a:p>
          <a:p>
            <a:pPr marL="0" indent="0">
              <a:buNone/>
            </a:pPr>
            <a:r>
              <a:rPr lang="hr-HR" sz="3200" b="1" dirty="0"/>
              <a:t>     (za kandidate s teškoćama u razvoju </a:t>
            </a:r>
            <a:r>
              <a:rPr lang="hr-HR" sz="3200" b="1" dirty="0">
                <a:solidFill>
                  <a:srgbClr val="FF0000"/>
                </a:solidFill>
              </a:rPr>
              <a:t>od 26. 5. do 13. 6.)</a:t>
            </a:r>
          </a:p>
          <a:p>
            <a:pPr marL="0" indent="0">
              <a:buNone/>
            </a:pPr>
            <a:r>
              <a:rPr lang="hr-HR" sz="3200" b="1" dirty="0"/>
              <a:t>     </a:t>
            </a:r>
            <a:r>
              <a:rPr lang="hr-HR" sz="2800" b="1" dirty="0"/>
              <a:t>putem srednje.e-upisi.hr</a:t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8131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88855"/>
              </p:ext>
            </p:extLst>
          </p:nvPr>
        </p:nvGraphicFramePr>
        <p:xfrm>
          <a:off x="877078" y="247684"/>
          <a:ext cx="10151706" cy="636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68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KANDIDAT: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DOKUMENT</a:t>
                      </a:r>
                      <a:r>
                        <a:rPr lang="hr-HR" baseline="0" dirty="0"/>
                        <a:t>: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sa zdravstvenim teškoćama </a:t>
                      </a:r>
                    </a:p>
                    <a:p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za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programe obrazovanja za koje posjeduje stručno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mišljenje Službe za profesionalno usmjeravanje HZZ- a 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1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jednoga ili oba roditelja 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s dugotrajnom teškom bolesti 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liječnička potvrda o dugotrajnoj težoj bolesti jednog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 i/ili oba roditelja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dugotrajno nezaposlena oba roditelja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potvrda Hrvatskoga zavoda za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zapošljavanje o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dugotrajnoj  nezaposlenosti oba roditelja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koji živi uz samohranoga roditelja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korisnika socijalne pomoći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potvrda o korištenju socijalne pomoći, rješenje ili    </a:t>
                      </a:r>
                    </a:p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  drugi upravni akt Centra za socijalnu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skrb, odnosno Hrvatskog zavoda za socijalni rad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kojem je jedan roditelj preminuo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isprava iz matice umrlih ili smrtni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9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dijete bez roditelja ili odgovarajuće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  roditeljske skrbi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potvrda Centra za socijalnu skrb,</a:t>
                      </a:r>
                      <a:r>
                        <a:rPr lang="hr-HR" sz="1800" baseline="0" dirty="0">
                          <a:solidFill>
                            <a:srgbClr val="0000FF"/>
                          </a:solidFill>
                        </a:rPr>
                        <a:t> odnosno Hrvatskog zavoda za socijalni rad (1 DODATNI BOD)</a:t>
                      </a:r>
                      <a:endParaRPr lang="hr-HR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69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pripadnik romske nacionalne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  manjine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800" dirty="0">
                          <a:solidFill>
                            <a:srgbClr val="0000FF"/>
                          </a:solidFill>
                        </a:rPr>
                        <a:t>- 2 boda uz preporuku Vijeća romske nacionalne manjine      registrirane romske udruge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70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925" y="4391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MOGUĆNOSTI DOSTAVLJANJA DOKUMENTACIJE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dodatne bodove/prava prednosti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3924" y="2280654"/>
            <a:ext cx="11263413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AUTOMATSKA PROVJERA – roditelj se prijavljuje u sustav na </a:t>
            </a: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 putem odabrane vjerodajnice za pristup sustavu </a:t>
            </a:r>
            <a:r>
              <a:rPr lang="hr-HR" i="1" dirty="0"/>
              <a:t>e-Građani </a:t>
            </a:r>
            <a:r>
              <a:rPr lang="hr-HR" dirty="0"/>
              <a:t>i daje privolu za pristup i provjeru podataka</a:t>
            </a:r>
          </a:p>
          <a:p>
            <a:pPr algn="just"/>
            <a:r>
              <a:rPr lang="hr-HR" dirty="0"/>
              <a:t>Učenik može sam učitati dokument ili potvrdu u sustav</a:t>
            </a:r>
          </a:p>
          <a:p>
            <a:pPr algn="just"/>
            <a:r>
              <a:rPr lang="hr-HR" dirty="0"/>
              <a:t>Donijeti potvrdu razredniku u školu</a:t>
            </a:r>
          </a:p>
          <a:p>
            <a:r>
              <a:rPr lang="hr-HR" dirty="0"/>
              <a:t>NAKON ODABRANOG NAČINA PROVJERE POTREBNO JE </a:t>
            </a:r>
            <a:r>
              <a:rPr lang="hr-HR" u="sng" dirty="0"/>
              <a:t>SPREMITI NAPRAVLJENE IZMJENE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ROK ZA DOSTAVU DOKUMENACIJE: </a:t>
            </a:r>
            <a:r>
              <a:rPr lang="hr-HR" b="1" dirty="0">
                <a:solidFill>
                  <a:srgbClr val="FF0000"/>
                </a:solidFill>
              </a:rPr>
              <a:t>2. 7. 2025. (13. 6.)</a:t>
            </a:r>
          </a:p>
          <a:p>
            <a:endParaRPr lang="hr-HR" i="1" dirty="0"/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095272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7566" y="209550"/>
            <a:ext cx="11274384" cy="2081867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srpnja 2025. –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OBJAVA KONAČNIH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LJESTVICA PORETKA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2568" y="2800349"/>
            <a:ext cx="10515600" cy="3842405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sz="3200" dirty="0"/>
              <a:t>ljestvica poretka kandidata utvrđuje se na osnovi: </a:t>
            </a:r>
            <a:endParaRPr lang="hr-HR" dirty="0"/>
          </a:p>
          <a:p>
            <a:pPr marL="0" indent="0" algn="just">
              <a:spcBef>
                <a:spcPts val="0"/>
              </a:spcBef>
              <a:buNone/>
            </a:pPr>
            <a:r>
              <a:rPr lang="hr-HR" b="1" dirty="0"/>
              <a:t>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b="1" dirty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r-HR" b="1" dirty="0">
                <a:solidFill>
                  <a:srgbClr val="0000FF"/>
                </a:solidFill>
              </a:rPr>
              <a:t> </a:t>
            </a:r>
            <a:r>
              <a:rPr lang="hr-HR" sz="3200" b="1" dirty="0"/>
              <a:t>ZAJEDNIČKOGA, DODATNOGA 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200" b="1" dirty="0"/>
              <a:t>POSEBNOG ELEMENTA VREDNOVANJA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200" b="1" dirty="0"/>
              <a:t>  UZ DOKAZIVANJE ZDRAVSTVENE SPOSOBNOSTI KANDIDATA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200" dirty="0"/>
              <a:t>za obavljanje poslova i radnih zadaća u odabranom zanimanju, ako je to za odabrano zanimanje potrebno</a:t>
            </a:r>
          </a:p>
        </p:txBody>
      </p:sp>
    </p:spTree>
    <p:extLst>
      <p:ext uri="{BB962C8B-B14F-4D97-AF65-F5344CB8AC3E}">
        <p14:creationId xmlns:p14="http://schemas.microsoft.com/office/powerpoint/2010/main" val="1092054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46722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DOSTAVA DOKUMENATA U SREDNJE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6880" y="2030681"/>
            <a:ext cx="11545935" cy="4589811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7. 7. - 9. 7. 2025.</a:t>
            </a:r>
          </a:p>
          <a:p>
            <a:pPr lvl="1"/>
            <a:r>
              <a:rPr lang="hr-HR" sz="2800" b="1" dirty="0"/>
              <a:t>UPISNICA – dostavlja se elektronički putem srednje.e-upisi.hr ili dolaskom u školu na propisani datum</a:t>
            </a:r>
          </a:p>
          <a:p>
            <a:pPr lvl="1"/>
            <a:r>
              <a:rPr lang="hr-HR" sz="2800" b="1" dirty="0"/>
              <a:t>Potvrda liječnika školske medicine – dostavlja se putem elektroničke pošte na e-adresu srednje škole ili dolaskom u školu na propisani datum</a:t>
            </a:r>
          </a:p>
          <a:p>
            <a:pPr lvl="1"/>
            <a:r>
              <a:rPr lang="hr-HR" sz="2800" b="1" dirty="0"/>
              <a:t>Potvrda obiteljskog liječnika ili liječnička svjedodžba medicine rada – dostavlja se putem elektroničke pošte na e-adresu srednje škole ili dolaskom u školu na propisani datum</a:t>
            </a:r>
          </a:p>
          <a:p>
            <a:r>
              <a:rPr lang="hr-HR" sz="3200" dirty="0"/>
              <a:t>Učenik ostvaruje upis u </a:t>
            </a:r>
            <a:r>
              <a:rPr lang="hr-HR" sz="3200" b="1" dirty="0"/>
              <a:t>JEDNU</a:t>
            </a:r>
            <a:r>
              <a:rPr lang="hr-HR" sz="3200" dirty="0"/>
              <a:t> školu</a:t>
            </a:r>
          </a:p>
          <a:p>
            <a:r>
              <a:rPr lang="hr-HR" sz="3200" dirty="0"/>
              <a:t>Srednje škole određuju točne datume za zaprimanje dokumentacije</a:t>
            </a:r>
          </a:p>
        </p:txBody>
      </p:sp>
    </p:spTree>
    <p:extLst>
      <p:ext uri="{BB962C8B-B14F-4D97-AF65-F5344CB8AC3E}">
        <p14:creationId xmlns:p14="http://schemas.microsoft.com/office/powerpoint/2010/main" val="4119854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6309" y="355996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  KANDIDATA  U  UMJETNIČKE  ŠKOLE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6308" y="2147351"/>
            <a:ext cx="11607141" cy="4351338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likovne, glazbene i plesne škole provode i ispitivanje darovitosti kandidata za pojedine vrste umjetničkoga izraza</a:t>
            </a:r>
          </a:p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provjeru darovitosti umjetničke škole javno će oglasiti i navesti rokove i mjesto ispitivanja, a svi podaci bit će dostupni i na mrežnoj stranici: </a:t>
            </a: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 </a:t>
            </a:r>
          </a:p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nakon odabira općeobrazovnoga ili umjetničkoga programa obrazovanja moguće je prijaviti paralelni umjetnički program</a:t>
            </a:r>
          </a:p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preporuča se svaki od tih programa prijaviti i samostalno kako bi, u slučaju nezadovoljenja potrebnih preduvjeta za upis obaju programa iz kombinacije, kandidat ostao u konkurenciji za upis na pojedinačni program 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73292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634" y="640420"/>
            <a:ext cx="10917664" cy="1880693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ZDRAVSTVENI  ZAHTJEVI  ZA  UPIS u strukovne škole i programe obrazovanja za vezane obrte u trajanju od tri godine: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0001" y="2385122"/>
            <a:ext cx="1160624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200" dirty="0"/>
              <a:t>zdravstveno stanje učenika koje treba zadovoljiti kako bi bio u mogućnosti završiti obrazovni program te nakon završetka obrazovanja stečenim kompetencijama ispunjavao uvjete potrebne za tržište rada</a:t>
            </a:r>
          </a:p>
          <a:p>
            <a:pPr marL="0" indent="0">
              <a:spcBef>
                <a:spcPts val="0"/>
              </a:spcBef>
              <a:buNone/>
            </a:pPr>
            <a:endParaRPr lang="hr-HR" sz="3200" dirty="0">
              <a:sym typeface="Symbol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200" dirty="0">
                <a:hlinkClick r:id="rId2"/>
              </a:rPr>
              <a:t>https://srednje.e-upisi.hr</a:t>
            </a:r>
            <a:r>
              <a:rPr lang="hr-HR" sz="3200" dirty="0"/>
              <a:t> </a:t>
            </a:r>
            <a:r>
              <a:rPr lang="hr-HR" sz="3200" dirty="0">
                <a:sym typeface="Symbol"/>
              </a:rPr>
              <a:t> u uvjetima za upis i detaljima programa navedeni su zdravstveni zahtjevi pojedinih zanimanja i dokumenti kojima se dokazuju</a:t>
            </a:r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54301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077" y="355996"/>
            <a:ext cx="957646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ZDRAVSTVENA  SPOSOBNOST  KANDIDATA: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2076" y="1591895"/>
            <a:ext cx="11068511" cy="51764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/>
              <a:t>u programe za koje je određeno obvezno utvrđivanje zdravstvene sposobnosti obavezno se dostavlja: </a:t>
            </a:r>
          </a:p>
          <a:p>
            <a:pPr marL="0" indent="0">
              <a:spcBef>
                <a:spcPts val="0"/>
              </a:spcBef>
              <a:buNone/>
            </a:pPr>
            <a:endParaRPr lang="hr-HR" sz="1600" dirty="0"/>
          </a:p>
          <a:p>
            <a:pPr marL="0" indent="0">
              <a:spcBef>
                <a:spcPts val="0"/>
              </a:spcBef>
              <a:buNone/>
            </a:pPr>
            <a:r>
              <a:rPr lang="hr-HR" dirty="0"/>
              <a:t>        - potvrda nadležnog školskog liječnika o zdravstvenoj sposobnosti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/>
              <a:t>        - liječnička svjedodžba medicine rada – PLAĆA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/>
              <a:t>         </a:t>
            </a:r>
          </a:p>
          <a:p>
            <a:pPr marL="0" indent="0">
              <a:spcBef>
                <a:spcPts val="0"/>
              </a:spcBef>
              <a:buNone/>
            </a:pPr>
            <a:endParaRPr lang="hr-HR" dirty="0">
              <a:sym typeface="Symbo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dirty="0">
                <a:sym typeface="Symbol"/>
              </a:rPr>
              <a:t>                 dostavljaju se SREDNJOJ  ŠKOLI s upisnicom</a:t>
            </a:r>
          </a:p>
          <a:p>
            <a:pPr marL="0" indent="0">
              <a:spcBef>
                <a:spcPts val="0"/>
              </a:spcBef>
              <a:buNone/>
            </a:pPr>
            <a:endParaRPr lang="hr-HR" sz="2000" dirty="0"/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>
                <a:sym typeface="Symbol"/>
              </a:rPr>
              <a:t>ukoliko kandidat posjeduje </a:t>
            </a:r>
            <a:r>
              <a:rPr lang="hr-HR" b="1" i="1" dirty="0">
                <a:sym typeface="Symbol"/>
              </a:rPr>
              <a:t>stručno mišljenje službe za profesionalno usmjeravanje Hrvatskoga zavoda za zapošljavanje - nije potrebna potvrda nadležnoga školskog liječnika niti</a:t>
            </a:r>
            <a:r>
              <a:rPr lang="hr-HR" dirty="0">
                <a:sym typeface="Symbol"/>
              </a:rPr>
              <a:t> </a:t>
            </a:r>
            <a:r>
              <a:rPr lang="hr-HR" b="1" i="1" dirty="0">
                <a:sym typeface="Symbol"/>
              </a:rPr>
              <a:t>liječnička svjedodžba medicine rada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06" y="3596280"/>
            <a:ext cx="396739" cy="58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652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5323" y="529828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liječničkih pregleda za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deficitarna zanimanja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5323" y="2340380"/>
            <a:ext cx="11296946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Hrvatski zavod za zapošljavanje snosi troškove liječničkih pregleda isključivo u ugovorenim ambulantama medicine rada, za upis u deficitarna zanimanja na našem području.</a:t>
            </a:r>
          </a:p>
          <a:p>
            <a:pPr algn="just"/>
            <a:r>
              <a:rPr lang="hr-HR" dirty="0"/>
              <a:t>Za ostvarenje tog prava potrebno je da se učenici prije odlaska u </a:t>
            </a:r>
            <a:r>
              <a:rPr lang="hr-HR" b="1" dirty="0"/>
              <a:t>Medicinu rada </a:t>
            </a:r>
            <a:r>
              <a:rPr lang="hr-HR" dirty="0"/>
              <a:t>jave u </a:t>
            </a:r>
            <a:r>
              <a:rPr lang="hr-HR" u="sng" dirty="0"/>
              <a:t>Hrvatski zavod za zapošljavanje</a:t>
            </a:r>
            <a:r>
              <a:rPr lang="hr-HR" dirty="0"/>
              <a:t>, kako bi dobili uputnicu.</a:t>
            </a:r>
          </a:p>
          <a:p>
            <a:endParaRPr lang="hr-HR" dirty="0"/>
          </a:p>
          <a:p>
            <a:r>
              <a:rPr lang="hr-HR" dirty="0"/>
              <a:t>Moguće ostvariti isključivo nakon ostvarivanja prava na upis u deficitarni program s popisa, a može se dokazati npr. Ispisom konačne ljestvice poretka iz aplikacije na kojoj se vidi da je kandidat/</a:t>
            </a:r>
            <a:r>
              <a:rPr lang="hr-HR" dirty="0" err="1"/>
              <a:t>kinja</a:t>
            </a:r>
            <a:r>
              <a:rPr lang="hr-HR" dirty="0"/>
              <a:t> ostvario/la pravo upisa ili popunjenom upisnicom.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865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3341" t="28240" r="33798" b="12815"/>
          <a:stretch/>
        </p:blipFill>
        <p:spPr>
          <a:xfrm>
            <a:off x="139959" y="0"/>
            <a:ext cx="6960637" cy="68975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33017" t="61293" r="36625" b="19457"/>
          <a:stretch/>
        </p:blipFill>
        <p:spPr>
          <a:xfrm>
            <a:off x="4917233" y="746449"/>
            <a:ext cx="7274767" cy="25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OPĆE ODREDBE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7336" y="2343525"/>
            <a:ext cx="11659765" cy="435133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dirty="0"/>
              <a:t>pravo upisa u prvi razred srednje škole imaju svi kandidati nakon 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r>
              <a:rPr lang="hr-HR" dirty="0"/>
              <a:t>    završenog osnovnog obrazovanja </a:t>
            </a:r>
            <a:r>
              <a:rPr lang="hr-HR" sz="2000" dirty="0"/>
              <a:t>(koji do početka šk. god. u kojoj upisuju 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r>
              <a:rPr lang="hr-HR" sz="2000" dirty="0"/>
              <a:t>      prvi razred srednje škole navršavaju 17 godina,  uz odobrenje školskog odbora može se   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r>
              <a:rPr lang="hr-HR" sz="2000" dirty="0"/>
              <a:t>      upisati kandidat do navršenih 18 godina)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sz="2000" dirty="0">
              <a:solidFill>
                <a:srgbClr val="0000FF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sz="2000" dirty="0">
              <a:solidFill>
                <a:srgbClr val="0000FF"/>
              </a:solidFill>
            </a:endParaRPr>
          </a:p>
          <a:p>
            <a:r>
              <a:rPr lang="hr-HR" dirty="0"/>
              <a:t>prijave i upis kandidata provode se elektroničkim načinom putem mrežne stranice Nacionalnoga informacijskog sustava prijava i upisa u srednje škole (</a:t>
            </a:r>
            <a:r>
              <a:rPr lang="hr-HR" dirty="0" err="1"/>
              <a:t>NISpuSŠ</a:t>
            </a:r>
            <a:r>
              <a:rPr lang="hr-HR" dirty="0"/>
              <a:t>) - </a:t>
            </a:r>
            <a:r>
              <a:rPr lang="hr-HR" dirty="0">
                <a:hlinkClick r:id="rId3"/>
              </a:rPr>
              <a:t>https://srednje.e-upisi.hr</a:t>
            </a:r>
            <a:r>
              <a:rPr lang="hr-HR" dirty="0"/>
              <a:t>, a na temelju </a:t>
            </a:r>
            <a:r>
              <a:rPr lang="hr-HR" b="1" dirty="0"/>
              <a:t>natječaja </a:t>
            </a:r>
            <a:r>
              <a:rPr lang="hr-HR" dirty="0"/>
              <a:t>za upis koji raspisuju srednje škole i objavljuju na svojim  mrežnim stranicama i stranicama osnivača najkasnije do </a:t>
            </a:r>
            <a:r>
              <a:rPr lang="hr-HR" b="1" dirty="0"/>
              <a:t>20. lipnja 2025. </a:t>
            </a:r>
            <a:endParaRPr lang="hr-HR" dirty="0"/>
          </a:p>
        </p:txBody>
      </p:sp>
      <p:pic>
        <p:nvPicPr>
          <p:cNvPr id="7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6443" y="724403"/>
            <a:ext cx="1762125" cy="314325"/>
          </a:xfrm>
          <a:prstGeom prst="rect">
            <a:avLst/>
          </a:prstGeom>
        </p:spPr>
      </p:pic>
      <p:pic>
        <p:nvPicPr>
          <p:cNvPr id="8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7" y="49074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254" y="477671"/>
            <a:ext cx="3232964" cy="7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08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UČENIČKA PRAKSA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2568" y="2110632"/>
            <a:ext cx="10741231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hr-HR" dirty="0"/>
              <a:t>Obvezno sklapanje </a:t>
            </a:r>
            <a:r>
              <a:rPr lang="hr-HR" i="1" dirty="0"/>
              <a:t>Ugovora o naukovanju/praksi (4 primjerka)*</a:t>
            </a:r>
          </a:p>
          <a:p>
            <a:pPr algn="just"/>
            <a:r>
              <a:rPr lang="hr-HR" dirty="0"/>
              <a:t>Informirati se ima li srednja škola već unaprijed potpisan ugovor s obrtnicima za provođenje učeničke prakse</a:t>
            </a:r>
            <a:endParaRPr lang="hr-HR" i="1" dirty="0"/>
          </a:p>
          <a:p>
            <a:pPr algn="just"/>
            <a:r>
              <a:rPr lang="hr-HR" dirty="0"/>
              <a:t>na stranici </a:t>
            </a:r>
            <a:r>
              <a:rPr lang="hr-HR" dirty="0">
                <a:hlinkClick r:id="rId2"/>
              </a:rPr>
              <a:t>https://enaukovanje.gov.hr/</a:t>
            </a:r>
            <a:r>
              <a:rPr lang="hr-HR" dirty="0"/>
              <a:t> dostupan je popis licenciranih obrtnika i broj slobodnih mjesta</a:t>
            </a:r>
          </a:p>
          <a:p>
            <a:pPr algn="just"/>
            <a:r>
              <a:rPr lang="hr-HR" dirty="0"/>
              <a:t>Obveza je srednje škole da popise slobodnih mjesta za praktičnu nastavu i vježbe naukovanja istakne na oglasnoj ploči i mrežnoj stranici škole</a:t>
            </a:r>
          </a:p>
          <a:p>
            <a:pPr algn="just"/>
            <a:endParaRPr lang="hr-HR" dirty="0"/>
          </a:p>
          <a:p>
            <a:pPr marL="0" indent="0" algn="just">
              <a:buNone/>
            </a:pPr>
            <a:r>
              <a:rPr lang="hr-HR" sz="2600" dirty="0"/>
              <a:t>* Licencirani obrtnik može (ali ne mora) raspisati natječaj za prijam učenika kojim utvrđuje uvjete za prijam učenika na naukovanje.</a:t>
            </a:r>
          </a:p>
        </p:txBody>
      </p:sp>
    </p:spTree>
    <p:extLst>
      <p:ext uri="{BB962C8B-B14F-4D97-AF65-F5344CB8AC3E}">
        <p14:creationId xmlns:p14="http://schemas.microsoft.com/office/powerpoint/2010/main" val="2639605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UČENIČKI DOMOVI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6257" y="2413139"/>
            <a:ext cx="10515600" cy="4351338"/>
          </a:xfrm>
        </p:spPr>
        <p:txBody>
          <a:bodyPr/>
          <a:lstStyle/>
          <a:p>
            <a:pPr algn="just"/>
            <a:r>
              <a:rPr lang="hr-HR" dirty="0"/>
              <a:t>Upis učenika u učeničke domove u školskoj godini 2025./2026. će se provoditi </a:t>
            </a:r>
            <a:r>
              <a:rPr lang="hr-HR" b="1" dirty="0"/>
              <a:t>elektroničkim putem </a:t>
            </a:r>
            <a:r>
              <a:rPr lang="hr-HR" dirty="0"/>
              <a:t>preko mrežne stranice Informacijskog sustava prijava i upisa u učenički dom </a:t>
            </a:r>
            <a:r>
              <a:rPr lang="hr-HR" b="1" u="sng" dirty="0"/>
              <a:t>domovi.e-upisi.hr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9241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1015" cy="69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2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8757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8663" y="1514320"/>
            <a:ext cx="11584680" cy="51570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1.Prijava programa</a:t>
            </a:r>
          </a:p>
          <a:p>
            <a:pPr marL="0" indent="0">
              <a:buNone/>
            </a:pPr>
            <a:r>
              <a:rPr lang="hr-HR" dirty="0"/>
              <a:t>2.Unos dokumentacije za dodatne bodove i prava prednosti</a:t>
            </a:r>
          </a:p>
          <a:p>
            <a:pPr marL="0" indent="0">
              <a:buNone/>
            </a:pPr>
            <a:r>
              <a:rPr lang="hr-HR" dirty="0"/>
              <a:t>3.Praćenje rasporeda</a:t>
            </a:r>
          </a:p>
          <a:p>
            <a:pPr marL="0" indent="0">
              <a:buNone/>
            </a:pPr>
            <a:r>
              <a:rPr lang="hr-HR" dirty="0"/>
              <a:t>4.Izlazak na dodatne provjere (ako su takvi programi prijavljeni)</a:t>
            </a:r>
          </a:p>
          <a:p>
            <a:pPr marL="0" indent="0">
              <a:buNone/>
            </a:pPr>
            <a:r>
              <a:rPr lang="hr-HR" dirty="0"/>
              <a:t>5.Praćenje ljestvica poretka</a:t>
            </a:r>
          </a:p>
          <a:p>
            <a:pPr marL="0" indent="0">
              <a:buNone/>
            </a:pPr>
            <a:r>
              <a:rPr lang="pl-PL" dirty="0"/>
              <a:t>6.Utvrđivanje zdravstvene sposobnosti (ukoliko je potrebno odabranim programom)</a:t>
            </a:r>
          </a:p>
          <a:p>
            <a:pPr marL="0" indent="0">
              <a:buNone/>
            </a:pPr>
            <a:r>
              <a:rPr lang="hr-HR" dirty="0"/>
              <a:t>7.Ispis i prijenos upisnica na sustav</a:t>
            </a:r>
          </a:p>
          <a:p>
            <a:endParaRPr lang="hr-HR" dirty="0"/>
          </a:p>
          <a:p>
            <a:r>
              <a:rPr lang="hr-HR" b="1" i="1" dirty="0"/>
              <a:t>Upisnica je dokument kojim kandidati roditelj/skrbnik potvrđuju svoj upis u školu i program u koje su ostvarili pravo upisa. Upisnicu moraju na sustav prenijeti svi kandidati. Upisnica mora biti potpisana od strane kandidata i roditelja/skrbnika.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9435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521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1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5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844752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9" y="520247"/>
            <a:ext cx="71268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UPISNI POSTUPAK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hr-HR" sz="1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hr-HR" sz="1800" b="1" dirty="0">
              <a:solidFill>
                <a:srgbClr val="3333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prijava za upis u obrazovne programe preko mrežne stranice </a:t>
            </a:r>
            <a:r>
              <a:rPr lang="hr-HR" dirty="0">
                <a:hlinkClick r:id="rId2"/>
              </a:rPr>
              <a:t>https://srednje.e-upisi.hr/</a:t>
            </a:r>
            <a:r>
              <a:rPr lang="hr-HR" dirty="0"/>
              <a:t>, kojom se pristupa Nacionalnome informacijskome sustavu prijava i upisa u srednje škole (</a:t>
            </a:r>
            <a:r>
              <a:rPr lang="hr-HR" dirty="0" err="1"/>
              <a:t>NISpuSŠ</a:t>
            </a:r>
            <a:r>
              <a:rPr lang="hr-HR" dirty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na mrežnoj stranici </a:t>
            </a: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 - popis svih programa koji se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/>
              <a:t>   mogu upisati u RH s uvjetima upisa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dirty="0">
              <a:solidFill>
                <a:srgbClr val="0000CC"/>
              </a:solidFill>
              <a:hlinkClick r:id="rId3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hlinkClick r:id="rId3"/>
              </a:rPr>
              <a:t>VAŽNO: pratiti mrežne stranice srednje škole koju kandidat želi upisati!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543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UPISNI POSTUPAK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6265" y="1690688"/>
            <a:ext cx="11282548" cy="4853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sz="1500" b="1" dirty="0">
              <a:solidFill>
                <a:srgbClr val="3333FF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prijava u sustav: </a:t>
            </a:r>
            <a:r>
              <a:rPr lang="hr-HR" sz="3600" b="1" dirty="0">
                <a:solidFill>
                  <a:srgbClr val="FF0000"/>
                </a:solidFill>
              </a:rPr>
              <a:t>26. 5. 2025.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3600" dirty="0">
                <a:solidFill>
                  <a:srgbClr val="0000CC"/>
                </a:solidFill>
              </a:rPr>
              <a:t>                    </a:t>
            </a:r>
            <a:r>
              <a:rPr lang="hr-HR" sz="3600" dirty="0"/>
              <a:t>elektroničkim identitetom:  (korisničkom oznakom i lozinkom)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3600" dirty="0"/>
              <a:t>                    iz sustava </a:t>
            </a:r>
            <a:r>
              <a:rPr lang="hr-HR" sz="3600" dirty="0" err="1"/>
              <a:t>AAI@EduHr</a:t>
            </a:r>
            <a:r>
              <a:rPr lang="hr-HR" sz="3600" dirty="0"/>
              <a:t> koji učenicima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3600" dirty="0"/>
              <a:t>                    dodjeljuje administrator imenika škole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2100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PRVA  PRIJAVA NA: </a:t>
            </a:r>
            <a:r>
              <a:rPr lang="hr-HR" sz="3600" dirty="0">
                <a:hlinkClick r:id="rId2"/>
              </a:rPr>
              <a:t>https://srednje.e-upisi.hr</a:t>
            </a:r>
            <a:endParaRPr lang="hr-HR" sz="3600" dirty="0"/>
          </a:p>
          <a:p>
            <a:pPr lvl="5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unijeti korisničko ime i lozinku</a:t>
            </a:r>
          </a:p>
          <a:p>
            <a:pPr lvl="5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unijeti broj mobilnoga telefona ili mail roditelja</a:t>
            </a:r>
          </a:p>
          <a:p>
            <a:pPr lvl="5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hr-HR" sz="2100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TEŠKOĆE prijaviti na: 01/ 6661 500 ili na mail: </a:t>
            </a:r>
            <a:r>
              <a:rPr lang="hr-HR" sz="3600" dirty="0">
                <a:hlinkClick r:id="rId3"/>
              </a:rPr>
              <a:t>helpdesk@skole.hr</a:t>
            </a:r>
            <a:r>
              <a:rPr lang="hr-HR" sz="36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21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3600" dirty="0"/>
              <a:t>UČENICI I RODITELJI: provjeriti osobne podatke, ocjene, rezultate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3600" dirty="0"/>
              <a:t>   natjecanja i druge upisane podatke u sustavu </a:t>
            </a:r>
            <a:r>
              <a:rPr lang="hr-HR" sz="3600" dirty="0" err="1"/>
              <a:t>NISpuSŠ</a:t>
            </a:r>
            <a:r>
              <a:rPr lang="hr-HR" sz="3600" dirty="0"/>
              <a:t> - u</a:t>
            </a:r>
          </a:p>
        </p:txBody>
      </p:sp>
    </p:spTree>
    <p:extLst>
      <p:ext uri="{BB962C8B-B14F-4D97-AF65-F5344CB8AC3E}">
        <p14:creationId xmlns:p14="http://schemas.microsoft.com/office/powerpoint/2010/main" val="218079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KANDIDATI S TEŠKOĆAMA U RAZVOJU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253" y="1682019"/>
            <a:ext cx="11768447" cy="50323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hr-HR" dirty="0"/>
              <a:t>kandidat koji je osnovnu školu ili dio osnovnoškolskog obrazovanja završio prema Rješenju nadležnog upravnog tijela županije o primjerenom programu obrazovanja.</a:t>
            </a:r>
          </a:p>
          <a:p>
            <a:pPr>
              <a:lnSpc>
                <a:spcPct val="120000"/>
              </a:lnSpc>
            </a:pPr>
            <a:r>
              <a:rPr lang="hr-HR" dirty="0"/>
              <a:t>rangiraju se na zasebnim ljestvicama poretka u programima obrazovanja za koje posjeduju stručno mišljenje službe za profesionalno usmjeravanje Hrvatskoga zavoda za zapošljavanje, a temeljem ostvarenog ukupnog broja bodova utvrđenog tijekom postupka vrednovanja</a:t>
            </a:r>
          </a:p>
          <a:p>
            <a:pPr>
              <a:lnSpc>
                <a:spcPct val="120000"/>
              </a:lnSpc>
            </a:pPr>
            <a:r>
              <a:rPr lang="hr-HR" b="1" dirty="0">
                <a:solidFill>
                  <a:srgbClr val="FF0000"/>
                </a:solidFill>
              </a:rPr>
              <a:t>Zasebno rangiranje</a:t>
            </a:r>
          </a:p>
          <a:p>
            <a:pPr>
              <a:lnSpc>
                <a:spcPct val="120000"/>
              </a:lnSpc>
            </a:pPr>
            <a:r>
              <a:rPr lang="hr-HR" b="1" dirty="0">
                <a:solidFill>
                  <a:srgbClr val="FF0000"/>
                </a:solidFill>
              </a:rPr>
              <a:t>Mogu prijaviti samo programe za koje su dobili stručno mišljenje</a:t>
            </a:r>
          </a:p>
          <a:p>
            <a:pPr>
              <a:lnSpc>
                <a:spcPct val="120000"/>
              </a:lnSpc>
            </a:pPr>
            <a:r>
              <a:rPr lang="hr-HR" b="1" dirty="0">
                <a:solidFill>
                  <a:srgbClr val="FF0000"/>
                </a:solidFill>
              </a:rPr>
              <a:t>Kvote određene Državnim pedagoškim standardom</a:t>
            </a:r>
          </a:p>
          <a:p>
            <a:pPr>
              <a:lnSpc>
                <a:spcPct val="120000"/>
              </a:lnSpc>
            </a:pPr>
            <a:r>
              <a:rPr lang="hr-HR" b="1" dirty="0">
                <a:solidFill>
                  <a:srgbClr val="FF0000"/>
                </a:solidFill>
              </a:rPr>
              <a:t>Prijavljuju programe kod nadležnih upravnih tijela županije u za to propisanom roku</a:t>
            </a:r>
            <a:r>
              <a:rPr lang="hr-HR" dirty="0"/>
              <a:t> sukladno zasebnom vremeniku upisnog roka u srednje škole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5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6258" y="243212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OBRAZOVNIH PROGRAMA –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6. 2025. - 4. 7. 2025.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5444" y="1568775"/>
            <a:ext cx="11446863" cy="455189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u ljetnom i jesenskom upisnom roku - 6 odabira programa – ne micati redoslijed u panici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hr-HR" sz="2000" dirty="0"/>
          </a:p>
          <a:p>
            <a:pPr lvl="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hr-HR" dirty="0">
                <a:hlinkClick r:id="rId2"/>
              </a:rPr>
              <a:t>https://srednje.e-upisi.hr</a:t>
            </a:r>
            <a:r>
              <a:rPr lang="hr-HR" dirty="0"/>
              <a:t> - popis svih programa obrazovanja i uvjeti upisa</a:t>
            </a:r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sz="2000" dirty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lista prioriteta </a:t>
            </a:r>
            <a:r>
              <a:rPr lang="hr-HR" dirty="0">
                <a:sym typeface="Symbol" panose="05050102010706020507" pitchFamily="18" charset="2"/>
              </a:rPr>
              <a:t> </a:t>
            </a:r>
            <a:r>
              <a:rPr lang="hr-HR" dirty="0"/>
              <a:t>na vrh liste postaviti program obrazovanja koji 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hr-HR" dirty="0"/>
              <a:t>    se najviše želi upisati, a zatim ostali željenim redoslijedom</a:t>
            </a:r>
            <a:endParaRPr lang="hr-HR" b="1" dirty="0"/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endParaRPr lang="hr-HR" sz="2000" b="1" dirty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dirty="0"/>
              <a:t>potrebno je odabrati prvi i drugi strani jezik i izborne predmete</a:t>
            </a:r>
            <a:br>
              <a:rPr lang="hr-HR" dirty="0"/>
            </a:br>
            <a:endParaRPr lang="hr-HR" dirty="0"/>
          </a:p>
          <a:p>
            <a:pPr algn="just"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hr-HR" dirty="0"/>
              <a:t>kandidat će se naći na konačnoj ljestvici poretka samo jednog programa obrazovanja na kojemu se nalazi u sklopu upisne kvote </a:t>
            </a:r>
          </a:p>
          <a:p>
            <a:pPr marL="0" indent="0" algn="just">
              <a:spcBef>
                <a:spcPts val="0"/>
              </a:spcBef>
              <a:buClr>
                <a:srgbClr val="CC0000"/>
              </a:buClr>
              <a:buNone/>
            </a:pPr>
            <a:r>
              <a:rPr lang="hr-HR" dirty="0"/>
              <a:t>   i to onoga najvišeg na njegovoj listi prioriteta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3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51973"/>
          <a:stretch/>
        </p:blipFill>
        <p:spPr>
          <a:xfrm>
            <a:off x="0" y="158620"/>
            <a:ext cx="12192000" cy="329370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58594"/>
          <a:stretch/>
        </p:blipFill>
        <p:spPr>
          <a:xfrm>
            <a:off x="0" y="3452326"/>
            <a:ext cx="12192000" cy="28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VREDNOVANJA: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0562" indent="-571500"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3200" dirty="0"/>
              <a:t>vrednuju se i boduju: </a:t>
            </a:r>
          </a:p>
          <a:p>
            <a:pPr marL="119062" indent="0">
              <a:buNone/>
              <a:defRPr/>
            </a:pPr>
            <a:endParaRPr lang="hr-HR" sz="3200" dirty="0"/>
          </a:p>
          <a:p>
            <a:pPr marL="119062" indent="0">
              <a:buNone/>
              <a:defRPr/>
            </a:pPr>
            <a:r>
              <a:rPr lang="hr-HR" sz="3200" b="1" dirty="0"/>
              <a:t>                       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ZAJEDNIČKI, </a:t>
            </a:r>
          </a:p>
          <a:p>
            <a:pPr marL="766763" lvl="2" indent="0">
              <a:buFont typeface="Arial" charset="0"/>
              <a:buNone/>
              <a:defRPr/>
            </a:pPr>
            <a:r>
              <a:rPr lang="hr-HR" sz="4000" b="1" dirty="0">
                <a:solidFill>
                  <a:srgbClr val="FF0000"/>
                </a:solidFill>
              </a:rPr>
              <a:t>              DODATAN  i</a:t>
            </a:r>
          </a:p>
          <a:p>
            <a:pPr marL="766763" lvl="2" indent="0">
              <a:buFont typeface="Arial" charset="0"/>
              <a:buNone/>
              <a:defRPr/>
            </a:pPr>
            <a:r>
              <a:rPr lang="hr-HR" sz="4000" b="1" dirty="0">
                <a:solidFill>
                  <a:srgbClr val="FF0000"/>
                </a:solidFill>
              </a:rPr>
              <a:t>              POSEBAN element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929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2183</Words>
  <Application>Microsoft Office PowerPoint</Application>
  <PresentationFormat>Široki zaslon</PresentationFormat>
  <Paragraphs>216</Paragraphs>
  <Slides>36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Tema sustava Office</vt:lpstr>
      <vt:lpstr>PowerPoint prezentacija</vt:lpstr>
      <vt:lpstr>POMOĆ I PODRŠKA</vt:lpstr>
      <vt:lpstr>   OPĆE ODREDBE</vt:lpstr>
      <vt:lpstr>UPISNI POSTUPAK (1)</vt:lpstr>
      <vt:lpstr>UPISNI POSTUPAK (2)</vt:lpstr>
      <vt:lpstr>KANDIDATI S TEŠKOĆAMA U RAZVOJU</vt:lpstr>
      <vt:lpstr>PRIJAVA OBRAZOVNIH PROGRAMA –  25. 6. 2025. - 4. 7. 2025.</vt:lpstr>
      <vt:lpstr>PowerPoint prezentacija</vt:lpstr>
      <vt:lpstr>ELEMENTI VREDNOVANJA:</vt:lpstr>
      <vt:lpstr>ZA UPIS U GIMNAZIJSKE PROGRAME I PROGRAME OBRAZOVANJA ZA STJECANJE STRUKOVNE KVALIFIKACIJE U TRAJANJU  OD NAJMANJE ČETIRI GODINE</vt:lpstr>
      <vt:lpstr>ZAJEDNIČKI  ELEMENT čine:  </vt:lpstr>
      <vt:lpstr>PowerPoint prezentacija</vt:lpstr>
      <vt:lpstr>ZA  UPIS  U  PROGRAME  OBRAZOVANJA  ZA  STJECANJE  STRUKOVNE  KVALIFIKACIJE I  PROGRAME  OBRAZOVANJA  ZA  VEZANE  OBRTE  U  TRAJANJU  OD  NAJMANJE  TRI  GODINE </vt:lpstr>
      <vt:lpstr>ZAJEDNIČKI ELEMENT čine:</vt:lpstr>
      <vt:lpstr>DODATNI ELEMENT</vt:lpstr>
      <vt:lpstr>VREDNOVANJE  REZULTATA  POSTIGNUTIH  NA  NATJECANJIMA  IZ  ZNANJA:</vt:lpstr>
      <vt:lpstr>REZULTATI  KANDIDATA  POSTIGNUTIH  NA  DRŽAVNIM  NATJECANJIMA  IZ  ZNANJA:</vt:lpstr>
      <vt:lpstr>VREDNOVANJE  REZULTATA  POSTIGNUTIH  NA  SPORTSKIM  NATJECANJIMA:</vt:lpstr>
      <vt:lpstr>PowerPoint prezentacija</vt:lpstr>
      <vt:lpstr>POSEBAN ELEMENT VREDNOVANJA KANDIDATA: </vt:lpstr>
      <vt:lpstr>PowerPoint prezentacija</vt:lpstr>
      <vt:lpstr>MOGUĆNOSTI DOSTAVLJANJA DOKUMENTACIJE  za dodatne bodove/prava prednosti</vt:lpstr>
      <vt:lpstr>7. srpnja 2025. – OBJAVA KONAČNIH                                   LJESTVICA PORETKA</vt:lpstr>
      <vt:lpstr>DOSTAVA DOKUMENATA U SREDNJE ŠKOLE</vt:lpstr>
      <vt:lpstr>UPIS  KANDIDATA  U  UMJETNIČKE  ŠKOLE </vt:lpstr>
      <vt:lpstr>ZDRAVSTVENI  ZAHTJEVI  ZA  UPIS u strukovne škole i programe obrazovanja za vezane obrte u trajanju od tri godine: </vt:lpstr>
      <vt:lpstr>ZDRAVSTVENA  SPOSOBNOST  KANDIDATA:</vt:lpstr>
      <vt:lpstr>Troškovi liječničkih pregleda za  deficitarna zanimanja</vt:lpstr>
      <vt:lpstr>PowerPoint prezentacija</vt:lpstr>
      <vt:lpstr>UČENIČKA PRAKSA</vt:lpstr>
      <vt:lpstr>UČENIČKI DOMOVI</vt:lpstr>
      <vt:lpstr>PowerPoint prezentacija</vt:lpstr>
      <vt:lpstr>SAŽETAK</vt:lpstr>
      <vt:lpstr>PowerPoint prezentacija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Pedagog</dc:creator>
  <cp:lastModifiedBy>Terezija Štrljić</cp:lastModifiedBy>
  <cp:revision>110</cp:revision>
  <dcterms:created xsi:type="dcterms:W3CDTF">2021-02-22T12:16:59Z</dcterms:created>
  <dcterms:modified xsi:type="dcterms:W3CDTF">2025-07-08T09:57:09Z</dcterms:modified>
</cp:coreProperties>
</file>